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374" r:id="rId2"/>
    <p:sldId id="373" r:id="rId3"/>
    <p:sldId id="375" r:id="rId4"/>
    <p:sldId id="376" r:id="rId5"/>
    <p:sldId id="400" r:id="rId6"/>
    <p:sldId id="401" r:id="rId7"/>
    <p:sldId id="399" r:id="rId8"/>
    <p:sldId id="402" r:id="rId9"/>
    <p:sldId id="378" r:id="rId10"/>
    <p:sldId id="379" r:id="rId11"/>
    <p:sldId id="317" r:id="rId12"/>
    <p:sldId id="324" r:id="rId13"/>
    <p:sldId id="385" r:id="rId14"/>
    <p:sldId id="388" r:id="rId15"/>
    <p:sldId id="350" r:id="rId16"/>
    <p:sldId id="351" r:id="rId17"/>
    <p:sldId id="357" r:id="rId18"/>
    <p:sldId id="355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80" r:id="rId31"/>
    <p:sldId id="398" r:id="rId32"/>
    <p:sldId id="319" r:id="rId33"/>
    <p:sldId id="395" r:id="rId34"/>
    <p:sldId id="397" r:id="rId35"/>
    <p:sldId id="320" r:id="rId36"/>
    <p:sldId id="325" r:id="rId37"/>
    <p:sldId id="326" r:id="rId38"/>
    <p:sldId id="322" r:id="rId39"/>
    <p:sldId id="381" r:id="rId40"/>
    <p:sldId id="327" r:id="rId41"/>
    <p:sldId id="328" r:id="rId42"/>
    <p:sldId id="329" r:id="rId43"/>
    <p:sldId id="389" r:id="rId44"/>
    <p:sldId id="330" r:id="rId45"/>
    <p:sldId id="331" r:id="rId46"/>
    <p:sldId id="394" r:id="rId47"/>
    <p:sldId id="382" r:id="rId48"/>
    <p:sldId id="390" r:id="rId49"/>
    <p:sldId id="338" r:id="rId50"/>
    <p:sldId id="337" r:id="rId51"/>
    <p:sldId id="336" r:id="rId52"/>
    <p:sldId id="286" r:id="rId53"/>
    <p:sldId id="343" r:id="rId54"/>
    <p:sldId id="345" r:id="rId55"/>
    <p:sldId id="346" r:id="rId56"/>
    <p:sldId id="295" r:id="rId57"/>
    <p:sldId id="287" r:id="rId58"/>
    <p:sldId id="296" r:id="rId59"/>
    <p:sldId id="340" r:id="rId60"/>
    <p:sldId id="403" r:id="rId61"/>
    <p:sldId id="288" r:id="rId62"/>
    <p:sldId id="383" r:id="rId63"/>
    <p:sldId id="347" r:id="rId64"/>
    <p:sldId id="371" r:id="rId65"/>
    <p:sldId id="372" r:id="rId66"/>
    <p:sldId id="348" r:id="rId67"/>
    <p:sldId id="342" r:id="rId68"/>
    <p:sldId id="391" r:id="rId69"/>
    <p:sldId id="386" r:id="rId70"/>
    <p:sldId id="392" r:id="rId71"/>
    <p:sldId id="393" r:id="rId72"/>
  </p:sldIdLst>
  <p:sldSz cx="12192000" cy="6858000"/>
  <p:notesSz cx="6669088" cy="992822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ziele M. Mazuco dos Santos" initials="GMMdS" lastIdx="2" clrIdx="0">
    <p:extLst>
      <p:ext uri="{19B8F6BF-5375-455C-9EA6-DF929625EA0E}">
        <p15:presenceInfo xmlns:p15="http://schemas.microsoft.com/office/powerpoint/2012/main" userId="S-1-5-21-2993151073-2992249304-2292590794-80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D7D31"/>
    <a:srgbClr val="000000"/>
    <a:srgbClr val="5B9BD5"/>
    <a:srgbClr val="FFC000"/>
    <a:srgbClr val="3B3838"/>
    <a:srgbClr val="FCD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87774" autoAdjust="0"/>
  </p:normalViewPr>
  <p:slideViewPr>
    <p:cSldViewPr snapToGrid="0">
      <p:cViewPr varScale="1">
        <p:scale>
          <a:sx n="64" d="100"/>
          <a:sy n="64" d="100"/>
        </p:scale>
        <p:origin x="3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16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E1D91-0190-43D9-AC61-799D52EF8B5D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317B0-6F25-474A-A1F9-B6D09EBBF2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36281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433F9-9C6A-4213-9763-648E2D5B30F8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64453-4605-4082-BA41-32CBA9F48C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78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Time de pessoas com uma questão genérica e com</a:t>
            </a:r>
            <a:r>
              <a:rPr lang="pt-BR" baseline="0" dirty="0" smtClean="0"/>
              <a:t> dados. Então um processo é criado para o desenvolvimento de um insight baseado nos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8568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528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Transformação de dados:</a:t>
            </a:r>
            <a:r>
              <a:rPr lang="pt-BR" baseline="0" dirty="0" smtClean="0"/>
              <a:t> Numérico para categórico, Categórico para Numérico (Muitos algoritmos trabalham apenas com valores numéricos).</a:t>
            </a:r>
          </a:p>
          <a:p>
            <a:r>
              <a:rPr lang="pt-BR" baseline="0" dirty="0" err="1" smtClean="0"/>
              <a:t>Re-escalar</a:t>
            </a:r>
            <a:r>
              <a:rPr lang="pt-BR" baseline="0" dirty="0" smtClean="0"/>
              <a:t>: min </a:t>
            </a:r>
            <a:r>
              <a:rPr lang="pt-BR" baseline="0" dirty="0" err="1" smtClean="0"/>
              <a:t>max</a:t>
            </a:r>
            <a:endParaRPr lang="pt-BR" baseline="0" dirty="0" smtClean="0"/>
          </a:p>
          <a:p>
            <a:r>
              <a:rPr lang="pt-BR" baseline="0" dirty="0" smtClean="0"/>
              <a:t>Padronizar: normalização z-score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128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magnitude dos valores do</a:t>
            </a:r>
            <a:r>
              <a:rPr lang="pt-BR" baseline="0" dirty="0" smtClean="0"/>
              <a:t> peso são bem maiores que os valores de altura. Então escalando os valores para o intervalo entre 0 e 1 equalizará a contribuição de cada atributo.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4302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Por</a:t>
            </a:r>
            <a:r>
              <a:rPr lang="pt-BR" baseline="0" dirty="0" smtClean="0"/>
              <a:t> exemplo, o </a:t>
            </a:r>
            <a:r>
              <a:rPr lang="pt-BR" baseline="0" dirty="0" err="1" smtClean="0"/>
              <a:t>dataset</a:t>
            </a:r>
            <a:r>
              <a:rPr lang="pt-BR" baseline="0" dirty="0" smtClean="0"/>
              <a:t> de vendas diárias pode conter uma variação muito grande. Agregar estes valores para vendas semanais ou mensais pode resultar em uma curva de dados mais suave.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924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Durante</a:t>
            </a:r>
            <a:r>
              <a:rPr lang="pt-BR" baseline="0" dirty="0" smtClean="0"/>
              <a:t> a exploração dos dados pode-se identificar que dois atributos são altamente correlacionados. Neste caso, um dos atributos pode ser removido sem afetar negativamente a análise dos dados.</a:t>
            </a:r>
          </a:p>
          <a:p>
            <a:r>
              <a:rPr lang="pt-BR" baseline="0" dirty="0" smtClean="0"/>
              <a:t>Por exemplo, o preço do produto e a quantidade de imposto do produto possivelmente serão correlacionados. Eliminar o valor do imposto pode ser benéfico pois torna a análise mais simples.</a:t>
            </a:r>
          </a:p>
          <a:p>
            <a:r>
              <a:rPr lang="pt-BR" baseline="0" dirty="0" smtClean="0"/>
              <a:t>Também pode envolver a combinação ou criação de novos atributos. Por exemplo, adicionar o nível de escolaridade como atributo a um sistema de previsão de empréstimos pode ser uma boa ideia.	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1476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Onde é investido mais tempo em projetos de ciência de dados. </a:t>
            </a:r>
          </a:p>
          <a:p>
            <a:r>
              <a:rPr lang="pt-BR" dirty="0" smtClean="0"/>
              <a:t>Se</a:t>
            </a:r>
            <a:r>
              <a:rPr lang="pt-BR" baseline="0" dirty="0" smtClean="0"/>
              <a:t> não for investido tempo em um bom pré-processamento dos dados, não serão obtidos bons resultados, não importando o quão sofisticadas são as técnicas de análise escolhidas.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7078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5995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Analisar os dados envolve criar um modelo a partir dos dados. Os dados de entrada são utilizados pela técnica de análise escolhida para criar um modelo. O modelo gera os dados de saída.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Há diferentes tipos de problemas e há diferentes tipos de categorias de análise.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172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modelagem inicia com a escolha de uma das técnicas apresentadas, então o modelo é construído com os dados previamente preparados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635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4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044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4172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Time de pessoas com uma questão genérica e com</a:t>
            </a:r>
            <a:r>
              <a:rPr lang="pt-BR" baseline="0" dirty="0" smtClean="0"/>
              <a:t> dados. Então um processo é criado para o desenvolvimento de um insight baseado nos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3495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Time de pessoas com uma questão genérica e com</a:t>
            </a:r>
            <a:r>
              <a:rPr lang="pt-BR" baseline="0" dirty="0" smtClean="0"/>
              <a:t> dados. Então um processo é criado para o desenvolvimento de um insight baseado nos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3890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13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0955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Alterar este slide.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880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625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2A06C-BA78-4D78-8C90-310835B468D8}" type="datetime1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53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AB78B-44B9-4486-AB68-9F1F8AC68076}" type="datetime1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068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2537-5D17-4796-B05A-9828E6CE4497}" type="datetime1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5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 dirty="0" smtClean="0"/>
              <a:t>Editar estilos de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E943B-3960-415E-8243-53A33BA96EE8}" type="datetime1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791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0EBD-AF6C-499A-AEFD-9A5D8297A991}" type="datetime1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176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78FE-CD6D-409C-B66F-4E6C3ECB0BFB}" type="datetime1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00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CA8B-D86C-454F-9C06-1FE5A9B39035}" type="datetime1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67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D988B-96DA-4079-9FF8-A577656E0161}" type="datetime1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47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5CE9B-A000-45E4-9F0E-A4235081FF86}" type="datetime1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765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893D6-837A-435B-9F32-7CC7BEF9083F}" type="datetime1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608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A4F5A-993B-4629-A317-290D2F5FAA1A}" type="datetime1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44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56054" y="93271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56054" y="1260389"/>
            <a:ext cx="11306432" cy="49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Editar estilos de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808FB-4BC1-41E6-A62B-90F57F4BB248}" type="datetime1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96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hyperlink" Target="https://pandas.pydata.org/pandas-docs/stable/generated/pandas.read_csv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preprocessing.MinMaxScaler.html" TargetMode="External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gif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7" Type="http://schemas.openxmlformats.org/officeDocument/2006/relationships/hyperlink" Target="https://scikit-learn.org/stable/modules/generated/sklearn.preprocessing.StandardScaler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preprocessing.LabelEncoder.html" TargetMode="External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://scikit-learn.org/stable/documentation.html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python-machine-learning/home/welcome" TargetMode="External"/><Relationship Id="rId7" Type="http://schemas.openxmlformats.org/officeDocument/2006/relationships/hyperlink" Target="https://www.coursera.org/learn/python-data-analysis/home/welcome" TargetMode="External"/><Relationship Id="rId2" Type="http://schemas.openxmlformats.org/officeDocument/2006/relationships/hyperlink" Target="https://courses.edx.org/courses/course-v1:UCSanDiegoX+DSE200x+1T2018/cours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ursera.org/learn/machine-learning/home/welcome" TargetMode="External"/><Relationship Id="rId5" Type="http://schemas.openxmlformats.org/officeDocument/2006/relationships/hyperlink" Target="https://www.udemy.com/python-for-data-science-and-machine-learning-bootcamp/" TargetMode="External"/><Relationship Id="rId4" Type="http://schemas.openxmlformats.org/officeDocument/2006/relationships/hyperlink" Target="https://www.coursera.org/learn/python-plotting/home/welcome" TargetMode="Externa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://dadosabertos.cl.df.gov.br/" TargetMode="External"/><Relationship Id="rId3" Type="http://schemas.openxmlformats.org/officeDocument/2006/relationships/hyperlink" Target="http://datapoa.com.br/" TargetMode="External"/><Relationship Id="rId7" Type="http://schemas.openxmlformats.org/officeDocument/2006/relationships/hyperlink" Target="https://dadosabertos.camara.leg.br/" TargetMode="External"/><Relationship Id="rId12" Type="http://schemas.openxmlformats.org/officeDocument/2006/relationships/hyperlink" Target="http://patiodigital.prefeitura.sp.gov.br/" TargetMode="External"/><Relationship Id="rId2" Type="http://schemas.openxmlformats.org/officeDocument/2006/relationships/hyperlink" Target="https://archive.ics.uci.edu/ml/index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sp.rs.gov.br/estatisticas" TargetMode="External"/><Relationship Id="rId11" Type="http://schemas.openxmlformats.org/officeDocument/2006/relationships/hyperlink" Target="https://brasil.io/home" TargetMode="External"/><Relationship Id="rId5" Type="http://schemas.openxmlformats.org/officeDocument/2006/relationships/hyperlink" Target="https://dados.rs.gov.br/" TargetMode="External"/><Relationship Id="rId10" Type="http://schemas.openxmlformats.org/officeDocument/2006/relationships/hyperlink" Target="http://dados.df.gov.br/" TargetMode="External"/><Relationship Id="rId4" Type="http://schemas.openxmlformats.org/officeDocument/2006/relationships/hyperlink" Target="http://www.portaltransparencia.gov.br/download-de-dados" TargetMode="External"/><Relationship Id="rId9" Type="http://schemas.openxmlformats.org/officeDocument/2006/relationships/hyperlink" Target="dados.gov.b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61" t="4894" r="29802" b="3968"/>
          <a:stretch/>
        </p:blipFill>
        <p:spPr>
          <a:xfrm>
            <a:off x="8278373" y="2495003"/>
            <a:ext cx="3869515" cy="43372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0216" y="414838"/>
            <a:ext cx="8478984" cy="372853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b="1" dirty="0" smtClean="0">
                <a:latin typeface="Rockwell" panose="02060603020205020403" pitchFamily="18" charset="0"/>
              </a:rPr>
              <a:t>Workshop Introdução a Data </a:t>
            </a:r>
            <a:r>
              <a:rPr lang="pt-BR" dirty="0" smtClean="0">
                <a:latin typeface="Rockwell" panose="02060603020205020403" pitchFamily="18" charset="0"/>
              </a:rPr>
              <a:t>Science e </a:t>
            </a:r>
            <a:r>
              <a:rPr lang="pt-BR" b="1" dirty="0" smtClean="0">
                <a:latin typeface="Rockwell" panose="02060603020205020403" pitchFamily="18" charset="0"/>
              </a:rPr>
              <a:t>Machine Learning</a:t>
            </a:r>
            <a:endParaRPr lang="pt-BR" b="1" dirty="0">
              <a:latin typeface="Rockwell" panose="02060603020205020403" pitchFamily="18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60216" y="4858644"/>
            <a:ext cx="8070555" cy="1364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3300" b="0" dirty="0" smtClean="0">
                <a:latin typeface="Rockwell" panose="02060603020205020403" pitchFamily="18" charset="0"/>
              </a:rPr>
              <a:t>Graziele Mazuco</a:t>
            </a:r>
          </a:p>
          <a:p>
            <a:pPr>
              <a:lnSpc>
                <a:spcPct val="150000"/>
              </a:lnSpc>
            </a:pPr>
            <a:r>
              <a:rPr lang="pt-BR" sz="2500" b="0" dirty="0" smtClean="0">
                <a:latin typeface="Rockwell" panose="02060603020205020403" pitchFamily="18" charset="0"/>
              </a:rPr>
              <a:t>grazieles@dbserver.com.br</a:t>
            </a:r>
            <a:endParaRPr lang="pt-BR" sz="2500" b="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14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10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Coleta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Imagem 5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765"/>
          <a:stretch/>
        </p:blipFill>
        <p:spPr>
          <a:xfrm>
            <a:off x="101123" y="3880726"/>
            <a:ext cx="1208509" cy="971144"/>
          </a:xfrm>
          <a:prstGeom prst="rect">
            <a:avLst/>
          </a:prstGeom>
          <a:solidFill>
            <a:srgbClr val="000000">
              <a:alpha val="87059"/>
            </a:srgbClr>
          </a:solidFill>
        </p:spPr>
      </p:pic>
    </p:spTree>
    <p:extLst>
      <p:ext uri="{BB962C8B-B14F-4D97-AF65-F5344CB8AC3E}">
        <p14:creationId xmlns:p14="http://schemas.microsoft.com/office/powerpoint/2010/main" val="262637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Coletar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306432" cy="544512"/>
          </a:xfrm>
        </p:spPr>
        <p:txBody>
          <a:bodyPr/>
          <a:lstStyle/>
          <a:p>
            <a:r>
              <a:rPr lang="pt-BR" dirty="0" smtClean="0"/>
              <a:t>Os dados podem vir de diferentes fontes.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11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807" y="341126"/>
            <a:ext cx="3925193" cy="2620450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56054" y="3448014"/>
            <a:ext cx="4531247" cy="228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Fontes de Dados</a:t>
            </a:r>
          </a:p>
          <a:p>
            <a:pPr lvl="1"/>
            <a:r>
              <a:rPr lang="pt-BR" dirty="0" smtClean="0"/>
              <a:t>Bases de dados tradicionais </a:t>
            </a:r>
          </a:p>
          <a:p>
            <a:pPr lvl="1"/>
            <a:r>
              <a:rPr lang="pt-BR" dirty="0" smtClean="0"/>
              <a:t>Arquivos de texto</a:t>
            </a:r>
          </a:p>
          <a:p>
            <a:pPr lvl="1"/>
            <a:r>
              <a:rPr lang="pt-BR" dirty="0" smtClean="0"/>
              <a:t>Dados remotos (Websites)</a:t>
            </a:r>
          </a:p>
          <a:p>
            <a:pPr lvl="1"/>
            <a:r>
              <a:rPr lang="pt-BR" dirty="0" err="1" smtClean="0"/>
              <a:t>NoSQL</a:t>
            </a:r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450952" y="3448013"/>
            <a:ext cx="5577265" cy="228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Ferramentas de Extração</a:t>
            </a:r>
          </a:p>
          <a:p>
            <a:pPr lvl="1"/>
            <a:r>
              <a:rPr lang="pt-BR" dirty="0" smtClean="0"/>
              <a:t>SQL</a:t>
            </a:r>
          </a:p>
          <a:p>
            <a:pPr lvl="1"/>
            <a:r>
              <a:rPr lang="pt-BR" dirty="0" smtClean="0"/>
              <a:t>Linguagens de script (</a:t>
            </a:r>
            <a:r>
              <a:rPr lang="pt-BR" dirty="0" err="1" smtClean="0"/>
              <a:t>Php</a:t>
            </a:r>
            <a:r>
              <a:rPr lang="pt-BR" dirty="0" smtClean="0"/>
              <a:t>, Python)</a:t>
            </a:r>
          </a:p>
          <a:p>
            <a:pPr lvl="1"/>
            <a:r>
              <a:rPr lang="pt-BR" dirty="0" smtClean="0"/>
              <a:t>Web Services</a:t>
            </a:r>
          </a:p>
          <a:p>
            <a:pPr lvl="1"/>
            <a:r>
              <a:rPr lang="pt-BR" dirty="0" err="1" smtClean="0"/>
              <a:t>APIs</a:t>
            </a:r>
            <a:r>
              <a:rPr lang="pt-BR" dirty="0" smtClean="0"/>
              <a:t> para acessar os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4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Conjuntos de dados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8" y="1247213"/>
            <a:ext cx="6440491" cy="4165009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12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236" y="1501919"/>
            <a:ext cx="5124450" cy="313372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807531" y="1081002"/>
            <a:ext cx="1468579" cy="1412816"/>
          </a:xfrm>
          <a:prstGeom prst="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554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Espaço Reservado para Conteúdo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818861"/>
              </p:ext>
            </p:extLst>
          </p:nvPr>
        </p:nvGraphicFramePr>
        <p:xfrm>
          <a:off x="424996" y="1711236"/>
          <a:ext cx="11306176" cy="369492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3559175">
                  <a:extLst>
                    <a:ext uri="{9D8B030D-6E8A-4147-A177-3AD203B41FA5}">
                      <a16:colId xmlns:a16="http://schemas.microsoft.com/office/drawing/2014/main" val="1545893596"/>
                    </a:ext>
                  </a:extLst>
                </a:gridCol>
                <a:gridCol w="7747001">
                  <a:extLst>
                    <a:ext uri="{9D8B030D-6E8A-4147-A177-3AD203B41FA5}">
                      <a16:colId xmlns:a16="http://schemas.microsoft.com/office/drawing/2014/main" val="3775894870"/>
                    </a:ext>
                  </a:extLst>
                </a:gridCol>
              </a:tblGrid>
              <a:tr h="61582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Distribuição do Python com as principais bibliotecas.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8246152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Permite documentar o processo de análise de dados.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5461377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Biblioteca para computação científica.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2458243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Biblioteca para análise de dados.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343020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Biblioteca para visualização de dados.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09960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Biblioteca para </a:t>
                      </a:r>
                      <a:r>
                        <a:rPr lang="pt-BR" sz="2400" kern="1200" dirty="0" err="1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Machine</a:t>
                      </a:r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Learning.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292148"/>
                  </a:ext>
                </a:extLst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Python para Data Science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13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73" y="1747650"/>
            <a:ext cx="1086003" cy="54178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51" y="2358390"/>
            <a:ext cx="615445" cy="61544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32815" r="13491" b="35544"/>
          <a:stretch/>
        </p:blipFill>
        <p:spPr>
          <a:xfrm>
            <a:off x="1781902" y="3051241"/>
            <a:ext cx="1220974" cy="3934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722" y="3674392"/>
            <a:ext cx="2113962" cy="44040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45" y="4881508"/>
            <a:ext cx="898242" cy="48350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27" y="4239529"/>
            <a:ext cx="2471292" cy="4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Anaconda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14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739" y="220979"/>
            <a:ext cx="1467912" cy="73231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30" y="1081000"/>
            <a:ext cx="8866909" cy="563008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447309" y="2286000"/>
            <a:ext cx="1593273" cy="174567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39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Jupyter</a:t>
            </a:r>
            <a:r>
              <a:rPr lang="pt-BR" dirty="0" smtClean="0"/>
              <a:t> Notebooks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306432" cy="2161684"/>
          </a:xfrm>
        </p:spPr>
        <p:txBody>
          <a:bodyPr/>
          <a:lstStyle/>
          <a:p>
            <a:r>
              <a:rPr lang="pt-BR" dirty="0" smtClean="0"/>
              <a:t>Permite documentar o processo da análise de dados</a:t>
            </a:r>
          </a:p>
          <a:p>
            <a:r>
              <a:rPr lang="pt-BR" dirty="0" smtClean="0"/>
              <a:t>Ciência de dados reproduzível</a:t>
            </a:r>
          </a:p>
          <a:p>
            <a:r>
              <a:rPr lang="pt-BR" dirty="0" smtClean="0"/>
              <a:t>Apresentação e resultados </a:t>
            </a:r>
          </a:p>
          <a:p>
            <a:endParaRPr lang="pt-BR" dirty="0" smtClean="0"/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823" y="93271"/>
            <a:ext cx="1167118" cy="116711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259" y="1741251"/>
            <a:ext cx="6572682" cy="4797661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65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NumPy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8"/>
            <a:ext cx="11306432" cy="5095961"/>
          </a:xfrm>
        </p:spPr>
        <p:txBody>
          <a:bodyPr/>
          <a:lstStyle/>
          <a:p>
            <a:r>
              <a:rPr lang="pt-BR" dirty="0" smtClean="0"/>
              <a:t>Pacote para computação científica</a:t>
            </a:r>
          </a:p>
          <a:p>
            <a:r>
              <a:rPr lang="pt-BR" dirty="0" err="1" smtClean="0"/>
              <a:t>Arrays</a:t>
            </a:r>
            <a:r>
              <a:rPr lang="pt-BR" dirty="0" smtClean="0"/>
              <a:t> multidimensionais</a:t>
            </a:r>
          </a:p>
          <a:p>
            <a:r>
              <a:rPr lang="pt-BR" dirty="0" smtClean="0"/>
              <a:t>Operações para trabalhar com matrizes</a:t>
            </a:r>
          </a:p>
          <a:p>
            <a:pPr lvl="1"/>
            <a:r>
              <a:rPr lang="pt-BR" dirty="0" smtClean="0"/>
              <a:t>Adicionar</a:t>
            </a:r>
          </a:p>
          <a:p>
            <a:pPr lvl="1"/>
            <a:r>
              <a:rPr lang="pt-BR" dirty="0" smtClean="0"/>
              <a:t>Multiplicar</a:t>
            </a:r>
          </a:p>
          <a:p>
            <a:pPr lvl="1"/>
            <a:r>
              <a:rPr lang="pt-BR" dirty="0" smtClean="0"/>
              <a:t>Transpor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16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32815" r="13491" b="35544"/>
          <a:stretch/>
        </p:blipFill>
        <p:spPr>
          <a:xfrm>
            <a:off x="9368668" y="55042"/>
            <a:ext cx="2493818" cy="80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8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Extração de dados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17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080" y="1425718"/>
            <a:ext cx="1123950" cy="11525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02" y="2813338"/>
            <a:ext cx="1238250" cy="13144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925" y="5095081"/>
            <a:ext cx="904875" cy="11715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680" y="5095081"/>
            <a:ext cx="981075" cy="9620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048" y="2654442"/>
            <a:ext cx="1285875" cy="1190625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898755" y="2757630"/>
            <a:ext cx="2479963" cy="228174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63" y="3202323"/>
            <a:ext cx="1850880" cy="1451747"/>
          </a:xfrm>
          <a:prstGeom prst="rect">
            <a:avLst/>
          </a:prstGeom>
        </p:spPr>
      </p:pic>
      <p:sp>
        <p:nvSpPr>
          <p:cNvPr id="18" name="Texto Explicativo Retangular com Cantos Arredondados 17"/>
          <p:cNvSpPr/>
          <p:nvPr/>
        </p:nvSpPr>
        <p:spPr>
          <a:xfrm flipH="1">
            <a:off x="4895360" y="638912"/>
            <a:ext cx="2114942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ead_csv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o Explicativo Retangular com Cantos Arredondados 18"/>
          <p:cNvSpPr/>
          <p:nvPr/>
        </p:nvSpPr>
        <p:spPr>
          <a:xfrm flipH="1">
            <a:off x="7387307" y="2015320"/>
            <a:ext cx="2114942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read_json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o Explicativo Retangular com Cantos Arredondados 19"/>
          <p:cNvSpPr/>
          <p:nvPr/>
        </p:nvSpPr>
        <p:spPr>
          <a:xfrm flipH="1">
            <a:off x="6613291" y="4447818"/>
            <a:ext cx="2114942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read_html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o Explicativo Retangular com Cantos Arredondados 20"/>
          <p:cNvSpPr/>
          <p:nvPr/>
        </p:nvSpPr>
        <p:spPr>
          <a:xfrm>
            <a:off x="802738" y="4400387"/>
            <a:ext cx="3010846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Read_sql_query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o Explicativo Retangular com Cantos Arredondados 21"/>
          <p:cNvSpPr/>
          <p:nvPr/>
        </p:nvSpPr>
        <p:spPr>
          <a:xfrm>
            <a:off x="688625" y="2015320"/>
            <a:ext cx="3010846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Read_sql_table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98854" y="6370118"/>
            <a:ext cx="910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9"/>
              </a:rPr>
              <a:t>https://</a:t>
            </a:r>
            <a:r>
              <a:rPr lang="pt-BR" dirty="0" smtClean="0">
                <a:hlinkClick r:id="rId9"/>
              </a:rPr>
              <a:t>pandas.pydata.org/pandas-docs/stable/generated/pandas.read_csv.html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5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081002"/>
            <a:ext cx="5181600" cy="5095961"/>
          </a:xfrm>
        </p:spPr>
        <p:txBody>
          <a:bodyPr/>
          <a:lstStyle/>
          <a:p>
            <a:r>
              <a:rPr lang="pt-BR" dirty="0" smtClean="0">
                <a:solidFill>
                  <a:schemeClr val="tx2"/>
                </a:solidFill>
              </a:rPr>
              <a:t>Séries</a:t>
            </a:r>
          </a:p>
          <a:p>
            <a:pPr lvl="1"/>
            <a:r>
              <a:rPr lang="pt-BR" dirty="0" err="1" smtClean="0">
                <a:solidFill>
                  <a:schemeClr val="tx2"/>
                </a:solidFill>
              </a:rPr>
              <a:t>Array</a:t>
            </a:r>
            <a:r>
              <a:rPr lang="pt-BR" dirty="0" smtClean="0">
                <a:solidFill>
                  <a:schemeClr val="tx2"/>
                </a:solidFill>
              </a:rPr>
              <a:t> unidimensional rotulado.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Suporta diferentes tipos de dados.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Funciona com diversos métodos do </a:t>
            </a:r>
            <a:r>
              <a:rPr lang="pt-BR" dirty="0" err="1" smtClean="0">
                <a:solidFill>
                  <a:schemeClr val="tx2"/>
                </a:solidFill>
              </a:rPr>
              <a:t>NumPy</a:t>
            </a:r>
            <a:r>
              <a:rPr lang="pt-BR" dirty="0" smtClean="0">
                <a:solidFill>
                  <a:schemeClr val="tx2"/>
                </a:solidFill>
              </a:rPr>
              <a:t>.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081002"/>
            <a:ext cx="5181600" cy="5095961"/>
          </a:xfrm>
        </p:spPr>
        <p:txBody>
          <a:bodyPr/>
          <a:lstStyle/>
          <a:p>
            <a:r>
              <a:rPr lang="pt-BR" dirty="0">
                <a:solidFill>
                  <a:schemeClr val="tx2"/>
                </a:solidFill>
              </a:rPr>
              <a:t>Data</a:t>
            </a:r>
            <a:r>
              <a:rPr lang="pt-BR" dirty="0" smtClean="0"/>
              <a:t> </a:t>
            </a:r>
            <a:r>
              <a:rPr lang="pt-BR" dirty="0" smtClean="0">
                <a:solidFill>
                  <a:schemeClr val="tx2"/>
                </a:solidFill>
              </a:rPr>
              <a:t>Frames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Estrutura tabular semelhante a uma planilha.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Colunas podem ser de tipos diferentes.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Operações aritméticas podem ser em linhas ou colunas (</a:t>
            </a:r>
            <a:r>
              <a:rPr lang="pt-BR" dirty="0" err="1" smtClean="0">
                <a:solidFill>
                  <a:schemeClr val="tx2"/>
                </a:solidFill>
              </a:rPr>
              <a:t>axis</a:t>
            </a:r>
            <a:r>
              <a:rPr lang="pt-BR" dirty="0" smtClean="0">
                <a:solidFill>
                  <a:schemeClr val="tx2"/>
                </a:solidFill>
              </a:rPr>
              <a:t>).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18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939" y="4001294"/>
            <a:ext cx="2869623" cy="248503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907" y="4349950"/>
            <a:ext cx="1997220" cy="178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7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Estatística Descritiva</a:t>
            </a:r>
          </a:p>
          <a:p>
            <a:pPr lvl="1"/>
            <a:r>
              <a:rPr lang="pt-BR" dirty="0" smtClean="0"/>
              <a:t>Sintaxe: </a:t>
            </a:r>
            <a:r>
              <a:rPr lang="pt-BR" dirty="0" err="1" smtClean="0"/>
              <a:t>data_frame.</a:t>
            </a:r>
            <a:r>
              <a:rPr lang="pt-BR" dirty="0" err="1" smtClean="0">
                <a:solidFill>
                  <a:srgbClr val="FF0000"/>
                </a:solidFill>
              </a:rPr>
              <a:t>func</a:t>
            </a:r>
            <a:r>
              <a:rPr lang="pt-BR" dirty="0" smtClean="0"/>
              <a:t>()</a:t>
            </a:r>
          </a:p>
          <a:p>
            <a:pPr lvl="1"/>
            <a:r>
              <a:rPr lang="pt-BR" b="1" dirty="0" err="1" smtClean="0"/>
              <a:t>describe</a:t>
            </a:r>
            <a:r>
              <a:rPr lang="pt-BR" b="1" dirty="0" smtClean="0"/>
              <a:t>() </a:t>
            </a:r>
            <a:r>
              <a:rPr lang="pt-BR" dirty="0" smtClean="0"/>
              <a:t>: Resumo estatístico do data frame ou da coluna.</a:t>
            </a:r>
          </a:p>
          <a:p>
            <a:pPr lvl="1"/>
            <a:r>
              <a:rPr lang="pt-BR" b="1" dirty="0" err="1" smtClean="0"/>
              <a:t>corr</a:t>
            </a:r>
            <a:r>
              <a:rPr lang="pt-BR" b="1" dirty="0" smtClean="0"/>
              <a:t>() </a:t>
            </a:r>
            <a:r>
              <a:rPr lang="pt-BR" dirty="0" smtClean="0"/>
              <a:t>: computa a matriz de correlação.</a:t>
            </a:r>
          </a:p>
          <a:p>
            <a:pPr lvl="1"/>
            <a:r>
              <a:rPr lang="pt-BR" b="1" dirty="0" smtClean="0"/>
              <a:t>min(), </a:t>
            </a:r>
            <a:r>
              <a:rPr lang="pt-BR" b="1" dirty="0" err="1" smtClean="0"/>
              <a:t>max</a:t>
            </a:r>
            <a:r>
              <a:rPr lang="pt-BR" b="1" dirty="0" smtClean="0"/>
              <a:t>(), </a:t>
            </a:r>
            <a:r>
              <a:rPr lang="pt-BR" b="1" dirty="0" err="1" smtClean="0"/>
              <a:t>mode</a:t>
            </a:r>
            <a:r>
              <a:rPr lang="pt-BR" b="1" dirty="0" smtClean="0"/>
              <a:t>(), </a:t>
            </a:r>
            <a:r>
              <a:rPr lang="pt-BR" b="1" dirty="0" err="1" smtClean="0"/>
              <a:t>median</a:t>
            </a:r>
            <a:r>
              <a:rPr lang="pt-BR" b="1" dirty="0" smtClean="0"/>
              <a:t>()</a:t>
            </a:r>
          </a:p>
          <a:p>
            <a:pPr lvl="2"/>
            <a:r>
              <a:rPr lang="pt-BR" dirty="0" err="1" smtClean="0"/>
              <a:t>Axis</a:t>
            </a:r>
            <a:r>
              <a:rPr lang="pt-BR" dirty="0" smtClean="0"/>
              <a:t> = 0 (linha) ou 1 (coluna)</a:t>
            </a:r>
          </a:p>
          <a:p>
            <a:pPr lvl="1"/>
            <a:r>
              <a:rPr lang="pt-BR" b="1" dirty="0" err="1" smtClean="0"/>
              <a:t>any</a:t>
            </a:r>
            <a:r>
              <a:rPr lang="pt-BR" b="1" dirty="0" smtClean="0"/>
              <a:t>()</a:t>
            </a:r>
            <a:r>
              <a:rPr lang="pt-BR" dirty="0" smtClean="0"/>
              <a:t>: retorna se algum dos elementos é verdadeiro.</a:t>
            </a:r>
          </a:p>
          <a:p>
            <a:pPr lvl="1"/>
            <a:r>
              <a:rPr lang="pt-BR" b="1" dirty="0" err="1" smtClean="0"/>
              <a:t>all</a:t>
            </a:r>
            <a:r>
              <a:rPr lang="pt-BR" b="1" dirty="0" smtClean="0"/>
              <a:t>(): </a:t>
            </a:r>
            <a:r>
              <a:rPr lang="pt-BR" dirty="0" smtClean="0"/>
              <a:t>retorna se todos os elementos são verdadeiros.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19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02" y="3245357"/>
            <a:ext cx="3988795" cy="30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1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2599" y="1355639"/>
            <a:ext cx="6105526" cy="671427"/>
          </a:xfrm>
        </p:spPr>
        <p:txBody>
          <a:bodyPr>
            <a:normAutofit/>
          </a:bodyPr>
          <a:lstStyle/>
          <a:p>
            <a:pPr algn="ctr"/>
            <a:r>
              <a:rPr lang="pt-BR" sz="2800" dirty="0" smtClean="0">
                <a:latin typeface="+mn-lt"/>
              </a:rPr>
              <a:t>Formação Acadêmica</a:t>
            </a:r>
            <a:endParaRPr lang="pt-BR" sz="2800" dirty="0">
              <a:latin typeface="+mn-lt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38775" y="2105026"/>
            <a:ext cx="6229349" cy="107632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2200" dirty="0" smtClean="0"/>
              <a:t>Mestre em Ciência da Computação – PUCRS (2018)</a:t>
            </a:r>
          </a:p>
          <a:p>
            <a:pPr marL="0" indent="0" algn="r">
              <a:buNone/>
            </a:pPr>
            <a:r>
              <a:rPr lang="pt-BR" sz="2200" dirty="0" smtClean="0"/>
              <a:t>Bacharel em Ciência da Computação – PUCRS (2011)</a:t>
            </a:r>
            <a:endParaRPr lang="pt-BR" sz="2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</a:t>
            </a:fld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562600" y="3155864"/>
            <a:ext cx="6105525" cy="671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latin typeface="+mn-lt"/>
              </a:rPr>
              <a:t>Experiência Profissional</a:t>
            </a:r>
            <a:endParaRPr lang="pt-BR" sz="2800" dirty="0">
              <a:latin typeface="+mn-lt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562600" y="3905250"/>
            <a:ext cx="6105525" cy="2451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pt-BR" sz="2200" dirty="0" smtClean="0"/>
              <a:t>Analista de Dados (Desde 2016)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pt-BR" sz="2200" dirty="0" smtClean="0"/>
              <a:t>Analista de BI (2013 – 2016)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pt-BR" sz="2200" dirty="0" smtClean="0"/>
              <a:t>Desenvolvedora de Banco de Dados (2008 – 2013)</a:t>
            </a:r>
            <a:endParaRPr lang="pt-BR" sz="22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512902" y="3827291"/>
            <a:ext cx="4296739" cy="671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latin typeface="+mn-lt"/>
              </a:rPr>
              <a:t>Graziele Mazuco</a:t>
            </a:r>
            <a:endParaRPr lang="pt-BR" sz="2800" dirty="0">
              <a:latin typeface="+mn-lt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1483969" y="1207047"/>
            <a:ext cx="2354606" cy="2620244"/>
          </a:xfrm>
          <a:prstGeom prst="ellipse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3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Limpeza de dados</a:t>
            </a:r>
          </a:p>
          <a:p>
            <a:pPr lvl="1"/>
            <a:r>
              <a:rPr lang="pt-BR" dirty="0" err="1" smtClean="0"/>
              <a:t>data_frame.fillna</a:t>
            </a:r>
            <a:r>
              <a:rPr lang="pt-BR" dirty="0" smtClean="0"/>
              <a:t>()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20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43" y="2299849"/>
            <a:ext cx="2169968" cy="42475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037" y="2299850"/>
            <a:ext cx="2560430" cy="42138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05" y="2290325"/>
            <a:ext cx="3054022" cy="4257122"/>
          </a:xfrm>
          <a:prstGeom prst="rect">
            <a:avLst/>
          </a:prstGeom>
        </p:spPr>
      </p:pic>
      <p:sp>
        <p:nvSpPr>
          <p:cNvPr id="12" name="Seta Circular 11"/>
          <p:cNvSpPr/>
          <p:nvPr/>
        </p:nvSpPr>
        <p:spPr>
          <a:xfrm rot="5688811" flipH="1" flipV="1">
            <a:off x="7776883" y="3393092"/>
            <a:ext cx="475819" cy="651169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Seta Circular 12"/>
          <p:cNvSpPr/>
          <p:nvPr/>
        </p:nvSpPr>
        <p:spPr>
          <a:xfrm rot="15911189" flipH="1">
            <a:off x="4400712" y="3342176"/>
            <a:ext cx="475819" cy="651169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3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Limpeza de dados</a:t>
            </a:r>
          </a:p>
          <a:p>
            <a:pPr lvl="1"/>
            <a:r>
              <a:rPr lang="pt-BR" dirty="0" err="1" smtClean="0"/>
              <a:t>data_frame.dropna</a:t>
            </a:r>
            <a:r>
              <a:rPr lang="pt-BR" dirty="0" smtClean="0"/>
              <a:t>()</a:t>
            </a:r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21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88661"/>
            <a:ext cx="3369318" cy="46328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864" y="2088661"/>
            <a:ext cx="3074918" cy="296723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5514" y="2088661"/>
            <a:ext cx="2131868" cy="45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8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827" y="4168775"/>
            <a:ext cx="3552356" cy="241343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Visualização</a:t>
            </a:r>
          </a:p>
          <a:p>
            <a:pPr lvl="1"/>
            <a:r>
              <a:rPr lang="pt-BR" dirty="0" err="1" smtClean="0"/>
              <a:t>data_frame.plot.bar</a:t>
            </a:r>
            <a:r>
              <a:rPr lang="pt-BR" dirty="0" smtClean="0"/>
              <a:t>()</a:t>
            </a:r>
          </a:p>
          <a:p>
            <a:pPr lvl="1"/>
            <a:r>
              <a:rPr lang="pt-BR" dirty="0" err="1" smtClean="0"/>
              <a:t>data_frame.plot.hist</a:t>
            </a:r>
            <a:r>
              <a:rPr lang="pt-BR" dirty="0" smtClean="0"/>
              <a:t>.()</a:t>
            </a:r>
          </a:p>
          <a:p>
            <a:pPr lvl="1"/>
            <a:r>
              <a:rPr lang="pt-BR" dirty="0" err="1" smtClean="0"/>
              <a:t>data_frame.plot</a:t>
            </a:r>
            <a:r>
              <a:rPr lang="pt-BR" dirty="0" smtClean="0"/>
              <a:t>()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22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427" y="715877"/>
            <a:ext cx="2317341" cy="316785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99" y="4330700"/>
            <a:ext cx="3590925" cy="23907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852" y="4168775"/>
            <a:ext cx="38671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8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Selecionar colunas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23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249" y="2424977"/>
            <a:ext cx="3449415" cy="302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8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Filtrar colunas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24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37" y="2130569"/>
            <a:ext cx="3858990" cy="215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7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Inserir novas colunas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25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218" y="2197167"/>
            <a:ext cx="3721609" cy="452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1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Inserir novas linhas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26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339" y="2424977"/>
            <a:ext cx="3405188" cy="42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4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Deletar linhas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27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603" y="2424977"/>
            <a:ext cx="3969512" cy="419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9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Deletar colunas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28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911" y="2424977"/>
            <a:ext cx="2625071" cy="41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1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Agrupar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29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4" y="2141826"/>
            <a:ext cx="3517723" cy="421452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694" y="2141826"/>
            <a:ext cx="393390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7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 à Ciência de Dados</a:t>
            </a:r>
          </a:p>
          <a:p>
            <a:r>
              <a:rPr lang="pt-BR" dirty="0" smtClean="0"/>
              <a:t>Processo </a:t>
            </a:r>
            <a:r>
              <a:rPr lang="pt-BR" dirty="0" smtClean="0"/>
              <a:t>de Descoberta de Conhecimento</a:t>
            </a:r>
          </a:p>
          <a:p>
            <a:r>
              <a:rPr lang="pt-BR" dirty="0" smtClean="0"/>
              <a:t>Python para Ciência de Dados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7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30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371601" y="3662722"/>
            <a:ext cx="2152898" cy="425788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Pré-Processamento</a:t>
            </a: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33000" r="817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1263" r="18389" b="14030"/>
          <a:stretch/>
        </p:blipFill>
        <p:spPr>
          <a:xfrm>
            <a:off x="1298727" y="2795540"/>
            <a:ext cx="1043977" cy="85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5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explorar os dados?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31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4001" y="235829"/>
            <a:ext cx="1472771" cy="1472771"/>
          </a:xfrm>
          <a:prstGeom prst="rect">
            <a:avLst/>
          </a:prstGeom>
        </p:spPr>
      </p:pic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556054" y="1247907"/>
            <a:ext cx="10027002" cy="4916574"/>
          </a:xfrm>
        </p:spPr>
        <p:txBody>
          <a:bodyPr/>
          <a:lstStyle/>
          <a:p>
            <a:r>
              <a:rPr lang="pt-BR" dirty="0" smtClean="0"/>
              <a:t>Os dados suportam ou refutam a minha hipótese?</a:t>
            </a:r>
          </a:p>
          <a:p>
            <a:r>
              <a:rPr lang="pt-BR" dirty="0" smtClean="0"/>
              <a:t>Os dados desmascaram uma crença amplamente aceita?</a:t>
            </a:r>
          </a:p>
          <a:p>
            <a:r>
              <a:rPr lang="pt-BR" dirty="0" smtClean="0"/>
              <a:t>Os dados aumentam, diminuem ou são constantes?</a:t>
            </a:r>
          </a:p>
          <a:p>
            <a:r>
              <a:rPr lang="pt-BR" dirty="0" smtClean="0"/>
              <a:t>Qual são as 10 maiores (ou menores) observações de um atributo?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236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Explorar os dados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32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83" y="1937406"/>
            <a:ext cx="4103784" cy="310892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4001" y="235829"/>
            <a:ext cx="1472771" cy="1472771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556054" y="1223889"/>
            <a:ext cx="6426637" cy="182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 smtClean="0"/>
              <a:t>Correlação</a:t>
            </a:r>
          </a:p>
          <a:p>
            <a:r>
              <a:rPr lang="pt-BR" dirty="0" smtClean="0"/>
              <a:t>Gráfico de dispersão.</a:t>
            </a:r>
          </a:p>
          <a:p>
            <a:pPr lvl="1"/>
            <a:r>
              <a:rPr lang="pt-BR" dirty="0" smtClean="0"/>
              <a:t>Quanto mais os pontos se parecem com uma reta, maior a correlação.</a:t>
            </a: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73286" y="4055227"/>
            <a:ext cx="6426637" cy="6101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 smtClean="0"/>
              <a:t>Correlação</a:t>
            </a:r>
            <a:r>
              <a:rPr lang="pt-BR" sz="4800" dirty="0" smtClean="0">
                <a:solidFill>
                  <a:srgbClr val="FF0000"/>
                </a:solidFill>
              </a:rPr>
              <a:t> ≠ </a:t>
            </a:r>
            <a:r>
              <a:rPr lang="pt-BR" dirty="0"/>
              <a:t>Causalidade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04" y="5199517"/>
            <a:ext cx="941012" cy="110979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787" y="4835297"/>
            <a:ext cx="2990850" cy="15240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647" y="5549186"/>
            <a:ext cx="1055958" cy="411984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583" y="5147520"/>
            <a:ext cx="1232180" cy="12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Explorar os dados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33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69" y="1851158"/>
            <a:ext cx="4236748" cy="221672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4001" y="235829"/>
            <a:ext cx="1472771" cy="1472771"/>
          </a:xfrm>
          <a:prstGeom prst="rect">
            <a:avLst/>
          </a:prstGeom>
        </p:spPr>
      </p:pic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556054" y="1247907"/>
            <a:ext cx="6264471" cy="4916574"/>
          </a:xfrm>
        </p:spPr>
        <p:txBody>
          <a:bodyPr/>
          <a:lstStyle/>
          <a:p>
            <a:pPr marL="0" indent="0">
              <a:buNone/>
            </a:pPr>
            <a:r>
              <a:rPr lang="pt-BR" b="1" dirty="0" smtClean="0"/>
              <a:t>Tendência</a:t>
            </a:r>
            <a:endParaRPr lang="pt-BR" b="1" dirty="0"/>
          </a:p>
          <a:p>
            <a:r>
              <a:rPr lang="pt-BR" dirty="0" smtClean="0"/>
              <a:t>Procurar por tendências notáveis nos dados, aumentando ou diminuindo.</a:t>
            </a:r>
          </a:p>
          <a:p>
            <a:pPr lvl="1"/>
            <a:r>
              <a:rPr lang="pt-BR" dirty="0" smtClean="0"/>
              <a:t>Gráfico de Barras</a:t>
            </a:r>
          </a:p>
          <a:p>
            <a:pPr lvl="1"/>
            <a:r>
              <a:rPr lang="pt-BR" dirty="0" smtClean="0"/>
              <a:t>Gráfico de Linha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42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Explorar os dados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34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4001" y="235829"/>
            <a:ext cx="1472771" cy="1472771"/>
          </a:xfrm>
          <a:prstGeom prst="rect">
            <a:avLst/>
          </a:prstGeom>
        </p:spPr>
      </p:pic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556054" y="1247907"/>
            <a:ext cx="6264471" cy="4916574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 smtClean="0"/>
              <a:t>Outlier</a:t>
            </a:r>
            <a:endParaRPr lang="pt-BR" b="1" dirty="0" smtClean="0"/>
          </a:p>
          <a:p>
            <a:r>
              <a:rPr lang="pt-BR" dirty="0"/>
              <a:t>Dados </a:t>
            </a:r>
            <a:r>
              <a:rPr lang="pt-BR" dirty="0" smtClean="0"/>
              <a:t>que fora do comum, ou fora da distribuição normal.</a:t>
            </a:r>
          </a:p>
          <a:p>
            <a:pPr lvl="1"/>
            <a:r>
              <a:rPr lang="pt-BR" dirty="0" smtClean="0"/>
              <a:t>Histograma</a:t>
            </a:r>
          </a:p>
          <a:p>
            <a:pPr lvl="1"/>
            <a:r>
              <a:rPr lang="pt-BR" dirty="0" smtClean="0"/>
              <a:t>Gráfico de dispersão</a:t>
            </a:r>
          </a:p>
          <a:p>
            <a:pPr lvl="1"/>
            <a:r>
              <a:rPr lang="pt-BR" dirty="0" smtClean="0"/>
              <a:t>Gráfico de barras</a:t>
            </a:r>
            <a:endParaRPr lang="pt-BR" dirty="0"/>
          </a:p>
          <a:p>
            <a:pPr marL="0" indent="0">
              <a:buNone/>
            </a:pPr>
            <a:r>
              <a:rPr lang="pt-BR" b="1" dirty="0" smtClean="0"/>
              <a:t>	</a:t>
            </a:r>
            <a:endParaRPr lang="pt-BR" b="1" dirty="0"/>
          </a:p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397" y="1851157"/>
            <a:ext cx="4931375" cy="310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8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Descrever os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6357364" cy="4916574"/>
          </a:xfrm>
        </p:spPr>
        <p:txBody>
          <a:bodyPr/>
          <a:lstStyle/>
          <a:p>
            <a:r>
              <a:rPr lang="pt-BR" dirty="0" smtClean="0"/>
              <a:t>Estatísticas para caracterizar os dados.</a:t>
            </a:r>
          </a:p>
          <a:p>
            <a:pPr lvl="1"/>
            <a:r>
              <a:rPr lang="pt-BR" dirty="0" smtClean="0"/>
              <a:t>Média</a:t>
            </a:r>
          </a:p>
          <a:p>
            <a:pPr lvl="1"/>
            <a:r>
              <a:rPr lang="pt-BR" dirty="0" smtClean="0"/>
              <a:t>Mediana</a:t>
            </a:r>
          </a:p>
          <a:p>
            <a:pPr lvl="1"/>
            <a:r>
              <a:rPr lang="pt-BR" dirty="0" smtClean="0"/>
              <a:t>Moda</a:t>
            </a:r>
          </a:p>
          <a:p>
            <a:pPr lvl="1"/>
            <a:r>
              <a:rPr lang="pt-BR" dirty="0" smtClean="0"/>
              <a:t>Intervalo</a:t>
            </a:r>
          </a:p>
          <a:p>
            <a:pPr lvl="1"/>
            <a:r>
              <a:rPr lang="pt-BR" dirty="0" smtClean="0"/>
              <a:t>Desvio Padrão</a:t>
            </a:r>
          </a:p>
          <a:p>
            <a:pPr lvl="1"/>
            <a:r>
              <a:rPr lang="pt-BR" dirty="0" smtClean="0"/>
              <a:t>Distribuição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35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0" y="654801"/>
            <a:ext cx="3305175" cy="13620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5" y="2837758"/>
            <a:ext cx="3276600" cy="12954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012" y="4710863"/>
            <a:ext cx="3143250" cy="1419225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155272" y="2142361"/>
            <a:ext cx="1826928" cy="582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Moda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8300746" y="4193468"/>
            <a:ext cx="1826928" cy="582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Mediana</a:t>
            </a: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8300746" y="6065217"/>
            <a:ext cx="1826928" cy="582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Média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46994" y="137406"/>
            <a:ext cx="1472771" cy="147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3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Real-world data </a:t>
            </a:r>
            <a:r>
              <a:rPr lang="pt-BR" dirty="0" err="1" smtClean="0"/>
              <a:t>is</a:t>
            </a:r>
            <a:r>
              <a:rPr lang="pt-BR" dirty="0" smtClean="0"/>
              <a:t> </a:t>
            </a:r>
            <a:r>
              <a:rPr lang="pt-BR" dirty="0" err="1" smtClean="0"/>
              <a:t>messy</a:t>
            </a:r>
            <a:r>
              <a:rPr lang="pt-BR" dirty="0"/>
              <a:t>!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Dados inconsistentes</a:t>
            </a:r>
          </a:p>
          <a:p>
            <a:r>
              <a:rPr lang="pt-BR" dirty="0" smtClean="0"/>
              <a:t>Valores duplicados</a:t>
            </a:r>
          </a:p>
          <a:p>
            <a:r>
              <a:rPr lang="pt-BR" dirty="0" smtClean="0"/>
              <a:t>Valores ausentes</a:t>
            </a:r>
          </a:p>
          <a:p>
            <a:pPr lvl="1"/>
            <a:r>
              <a:rPr lang="pt-BR" dirty="0" smtClean="0"/>
              <a:t>Preencher com média do atributo (mediana, mínimo, máximo)</a:t>
            </a:r>
          </a:p>
          <a:p>
            <a:pPr lvl="1"/>
            <a:r>
              <a:rPr lang="pt-BR" dirty="0" smtClean="0"/>
              <a:t>Excluir o objeto</a:t>
            </a:r>
          </a:p>
          <a:p>
            <a:r>
              <a:rPr lang="pt-BR" dirty="0" smtClean="0"/>
              <a:t>Dados inválidos</a:t>
            </a:r>
          </a:p>
          <a:p>
            <a:r>
              <a:rPr lang="pt-BR" dirty="0" err="1" smtClean="0"/>
              <a:t>Outliers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36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3000" r="817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1263" r="18389" b="14030"/>
          <a:stretch/>
        </p:blipFill>
        <p:spPr>
          <a:xfrm>
            <a:off x="10375581" y="93271"/>
            <a:ext cx="1486905" cy="12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1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lidar com estes problemas?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2257920"/>
            <a:ext cx="6648310" cy="2272520"/>
          </a:xfrm>
        </p:spPr>
        <p:txBody>
          <a:bodyPr/>
          <a:lstStyle/>
          <a:p>
            <a:r>
              <a:rPr lang="pt-BR" dirty="0" smtClean="0"/>
              <a:t>Remover os registros com valores ausentes</a:t>
            </a:r>
          </a:p>
          <a:p>
            <a:r>
              <a:rPr lang="pt-BR" dirty="0" smtClean="0"/>
              <a:t>Agrupar registros duplicados</a:t>
            </a:r>
          </a:p>
          <a:p>
            <a:r>
              <a:rPr lang="pt-BR" dirty="0" smtClean="0"/>
              <a:t>Gerar estimativa para valores inválidos</a:t>
            </a:r>
          </a:p>
          <a:p>
            <a:r>
              <a:rPr lang="pt-BR" dirty="0" smtClean="0"/>
              <a:t>Remover </a:t>
            </a:r>
            <a:r>
              <a:rPr lang="pt-BR" dirty="0" err="1" smtClean="0"/>
              <a:t>outliers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37</a:t>
            </a:fld>
            <a:endParaRPr lang="pt-BR"/>
          </a:p>
        </p:txBody>
      </p:sp>
      <p:sp>
        <p:nvSpPr>
          <p:cNvPr id="5" name="Chave Direita 4"/>
          <p:cNvSpPr/>
          <p:nvPr/>
        </p:nvSpPr>
        <p:spPr>
          <a:xfrm>
            <a:off x="7606146" y="2078533"/>
            <a:ext cx="415636" cy="2174816"/>
          </a:xfrm>
          <a:prstGeom prst="rightBrac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610600" y="2424549"/>
            <a:ext cx="2306782" cy="1288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Conhecimento do  Domínio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3000" r="817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1263" r="18389" b="14030"/>
          <a:stretch/>
        </p:blipFill>
        <p:spPr>
          <a:xfrm>
            <a:off x="10375581" y="93271"/>
            <a:ext cx="1486905" cy="12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8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Em Resumo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38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105890" y="4558149"/>
            <a:ext cx="1953491" cy="85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Exploração dos dados</a:t>
            </a:r>
            <a:endParaRPr lang="pt-BR" sz="2400" dirty="0"/>
          </a:p>
        </p:txBody>
      </p:sp>
      <p:sp>
        <p:nvSpPr>
          <p:cNvPr id="6" name="Retângulo 5"/>
          <p:cNvSpPr/>
          <p:nvPr/>
        </p:nvSpPr>
        <p:spPr>
          <a:xfrm>
            <a:off x="4765963" y="3206061"/>
            <a:ext cx="1953491" cy="85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Entendimento dos dados</a:t>
            </a:r>
            <a:endParaRPr lang="pt-BR" sz="2400" dirty="0"/>
          </a:p>
        </p:txBody>
      </p:sp>
      <p:sp>
        <p:nvSpPr>
          <p:cNvPr id="7" name="Retângulo 6"/>
          <p:cNvSpPr/>
          <p:nvPr/>
        </p:nvSpPr>
        <p:spPr>
          <a:xfrm>
            <a:off x="7543799" y="1862171"/>
            <a:ext cx="1953491" cy="85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Análise informada</a:t>
            </a:r>
            <a:endParaRPr lang="pt-BR" sz="2400" dirty="0"/>
          </a:p>
        </p:txBody>
      </p:sp>
      <p:sp>
        <p:nvSpPr>
          <p:cNvPr id="8" name="Seta Dobrada 7"/>
          <p:cNvSpPr/>
          <p:nvPr/>
        </p:nvSpPr>
        <p:spPr>
          <a:xfrm>
            <a:off x="3692235" y="3538569"/>
            <a:ext cx="734291" cy="706582"/>
          </a:xfrm>
          <a:prstGeom prst="ben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 Dobrada 8"/>
          <p:cNvSpPr/>
          <p:nvPr/>
        </p:nvSpPr>
        <p:spPr>
          <a:xfrm>
            <a:off x="6490853" y="2081187"/>
            <a:ext cx="734291" cy="706582"/>
          </a:xfrm>
          <a:prstGeom prst="ben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5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39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Transformação</a:t>
            </a: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Imagem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19" y="1926581"/>
            <a:ext cx="863606" cy="8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estudar Data Science?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1016353" cy="4916574"/>
          </a:xfrm>
        </p:spPr>
        <p:txBody>
          <a:bodyPr/>
          <a:lstStyle/>
          <a:p>
            <a:pPr algn="just"/>
            <a:r>
              <a:rPr lang="pt-BR" dirty="0" smtClean="0"/>
              <a:t>Usar dados para a tomada de deci</a:t>
            </a:r>
            <a:r>
              <a:rPr lang="pt-BR" dirty="0" smtClean="0"/>
              <a:t>são da área de negócio.</a:t>
            </a:r>
          </a:p>
          <a:p>
            <a:pPr algn="just"/>
            <a:r>
              <a:rPr lang="pt-BR" dirty="0" smtClean="0"/>
              <a:t>Quantidade de dados disponíveis dobra a cada 2 anos.</a:t>
            </a:r>
          </a:p>
          <a:p>
            <a:pPr algn="just"/>
            <a:r>
              <a:rPr lang="pt-BR" dirty="0" smtClean="0"/>
              <a:t>Organizações precisam de pessoas que conheçam dados e análise analítica, não apenas nos cargos que trabalham com dados.</a:t>
            </a:r>
            <a:endParaRPr lang="pt-BR" dirty="0" smtClean="0"/>
          </a:p>
          <a:p>
            <a:pPr lvl="1" algn="just"/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381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Data </a:t>
            </a:r>
            <a:r>
              <a:rPr lang="pt-BR" dirty="0" err="1" smtClean="0"/>
              <a:t>Wrangling</a:t>
            </a:r>
            <a:r>
              <a:rPr lang="pt-BR" dirty="0" smtClean="0"/>
              <a:t> (Pré-Processamento)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461807"/>
            <a:ext cx="11306432" cy="4715155"/>
          </a:xfrm>
        </p:spPr>
        <p:txBody>
          <a:bodyPr/>
          <a:lstStyle/>
          <a:p>
            <a:r>
              <a:rPr lang="pt-BR" dirty="0" smtClean="0"/>
              <a:t>Processo de mapear e transformar dados de uma forma “crua” para outro formato mais apropriado para a análise analítica.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40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980" y="270169"/>
            <a:ext cx="1191639" cy="1191639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6439448" y="2544764"/>
            <a:ext cx="3551311" cy="12746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Transformar</a:t>
            </a:r>
            <a:endParaRPr lang="pt-BR" sz="2400" b="1" dirty="0"/>
          </a:p>
        </p:txBody>
      </p:sp>
      <p:sp>
        <p:nvSpPr>
          <p:cNvPr id="8" name="Elipse 7"/>
          <p:cNvSpPr/>
          <p:nvPr/>
        </p:nvSpPr>
        <p:spPr>
          <a:xfrm>
            <a:off x="1215560" y="2544764"/>
            <a:ext cx="3551311" cy="12746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err="1" smtClean="0"/>
              <a:t>Re-Escalar</a:t>
            </a:r>
            <a:endParaRPr lang="pt-BR" sz="2400" b="1" dirty="0"/>
          </a:p>
        </p:txBody>
      </p:sp>
      <p:sp>
        <p:nvSpPr>
          <p:cNvPr id="9" name="Elipse 8"/>
          <p:cNvSpPr/>
          <p:nvPr/>
        </p:nvSpPr>
        <p:spPr>
          <a:xfrm>
            <a:off x="3711240" y="4798032"/>
            <a:ext cx="3551311" cy="12746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Selecionar Características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52700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490396"/>
              </p:ext>
            </p:extLst>
          </p:nvPr>
        </p:nvGraphicFramePr>
        <p:xfrm>
          <a:off x="6142355" y="1410729"/>
          <a:ext cx="5624824" cy="425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" name="Bitmap Image" r:id="rId4" imgW="4734000" imgH="3581280" progId="Paint.Picture">
                  <p:embed/>
                </p:oleObj>
              </mc:Choice>
              <mc:Fallback>
                <p:oleObj name="Bitmap Image" r:id="rId4" imgW="4734000" imgH="3581280" progId="Paint.Picture">
                  <p:embed/>
                  <p:pic>
                    <p:nvPicPr>
                      <p:cNvPr id="5" name="Objeto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2355" y="1410729"/>
                        <a:ext cx="5624824" cy="425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Re-Escalar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6301946" cy="4916574"/>
          </a:xfrm>
        </p:spPr>
        <p:txBody>
          <a:bodyPr/>
          <a:lstStyle/>
          <a:p>
            <a:r>
              <a:rPr lang="pt-BR" dirty="0" err="1" smtClean="0"/>
              <a:t>Re-escalar</a:t>
            </a:r>
            <a:r>
              <a:rPr lang="pt-BR" dirty="0" smtClean="0"/>
              <a:t> os valores de um atributo</a:t>
            </a:r>
          </a:p>
          <a:p>
            <a:pPr lvl="1"/>
            <a:r>
              <a:rPr lang="pt-BR" dirty="0" smtClean="0"/>
              <a:t>Adicionar ou subtrair uma constante.</a:t>
            </a:r>
          </a:p>
          <a:p>
            <a:r>
              <a:rPr lang="pt-BR" dirty="0" smtClean="0"/>
              <a:t>Uso mais comum para equalizar valores em um intervalo.</a:t>
            </a:r>
          </a:p>
          <a:p>
            <a:pPr lvl="1"/>
            <a:r>
              <a:rPr lang="pt-BR" dirty="0" smtClean="0"/>
              <a:t>Entre 0 e 1 por exemplo.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41</a:t>
            </a:fld>
            <a:endParaRPr lang="pt-BR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983508" y="4916886"/>
            <a:ext cx="1826928" cy="445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Peso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099097" y="5227337"/>
            <a:ext cx="1826928" cy="445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Altura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9503764" y="1858780"/>
            <a:ext cx="2263415" cy="713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Valores </a:t>
            </a:r>
          </a:p>
          <a:p>
            <a:pPr marL="0" indent="0" algn="ctr">
              <a:buNone/>
            </a:pPr>
            <a:r>
              <a:rPr lang="pt-BR" dirty="0" err="1" smtClean="0">
                <a:solidFill>
                  <a:srgbClr val="C00000"/>
                </a:solidFill>
              </a:rPr>
              <a:t>Re-escalados</a:t>
            </a:r>
            <a:endParaRPr lang="pt-BR" dirty="0" smtClean="0">
              <a:solidFill>
                <a:srgbClr val="C00000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980" y="270169"/>
            <a:ext cx="1191639" cy="119163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054" y="3977461"/>
            <a:ext cx="3228975" cy="116205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340303" y="6024240"/>
            <a:ext cx="964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Biblioteca </a:t>
            </a:r>
            <a:r>
              <a:rPr lang="pt-BR" dirty="0" err="1" smtClean="0"/>
              <a:t>Scikit-learn</a:t>
            </a:r>
            <a:r>
              <a:rPr lang="pt-BR" dirty="0" smtClean="0"/>
              <a:t>:</a:t>
            </a:r>
          </a:p>
          <a:p>
            <a:r>
              <a:rPr lang="pt-BR" dirty="0">
                <a:hlinkClick r:id="rId8"/>
              </a:rPr>
              <a:t>https://</a:t>
            </a:r>
            <a:r>
              <a:rPr lang="pt-BR" dirty="0" smtClean="0">
                <a:hlinkClick r:id="rId8"/>
              </a:rPr>
              <a:t>scikit-learn.org/stable/modules/generated/sklearn.preprocessing.MinMaxScaler.html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162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Transformar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Agregação</a:t>
            </a:r>
          </a:p>
          <a:p>
            <a:r>
              <a:rPr lang="pt-BR" dirty="0" smtClean="0"/>
              <a:t>Padronização</a:t>
            </a:r>
          </a:p>
          <a:p>
            <a:pPr lvl="1"/>
            <a:r>
              <a:rPr lang="pt-BR" dirty="0" smtClean="0"/>
              <a:t>Z-score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42</a:t>
            </a:fld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763683" y="3654785"/>
            <a:ext cx="1933733" cy="868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Dados </a:t>
            </a:r>
          </a:p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Originais</a:t>
            </a:r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9772404" y="3573130"/>
            <a:ext cx="2284749" cy="10551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Dados </a:t>
            </a:r>
          </a:p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Transformados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847" y="91153"/>
            <a:ext cx="1191639" cy="119163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003" y="2847342"/>
            <a:ext cx="2286000" cy="1209675"/>
          </a:xfrm>
          <a:prstGeom prst="rect">
            <a:avLst/>
          </a:prstGeom>
        </p:spPr>
      </p:pic>
      <p:grpSp>
        <p:nvGrpSpPr>
          <p:cNvPr id="21" name="Agrupar 20"/>
          <p:cNvGrpSpPr/>
          <p:nvPr/>
        </p:nvGrpSpPr>
        <p:grpSpPr>
          <a:xfrm>
            <a:off x="6001452" y="2099488"/>
            <a:ext cx="5650090" cy="1425871"/>
            <a:chOff x="3611219" y="2481111"/>
            <a:chExt cx="7341127" cy="2215842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69051" y="2494947"/>
              <a:ext cx="1883295" cy="2202006"/>
            </a:xfrm>
            <a:prstGeom prst="rect">
              <a:avLst/>
            </a:prstGeom>
          </p:spPr>
        </p:pic>
        <p:sp>
          <p:nvSpPr>
            <p:cNvPr id="17" name="Seta para a Direita 16"/>
            <p:cNvSpPr/>
            <p:nvPr/>
          </p:nvSpPr>
          <p:spPr>
            <a:xfrm>
              <a:off x="8117900" y="3105272"/>
              <a:ext cx="539647" cy="64457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 rotWithShape="1">
            <a:blip r:embed="rId6"/>
            <a:srcRect r="6909"/>
            <a:stretch/>
          </p:blipFill>
          <p:spPr>
            <a:xfrm>
              <a:off x="3611219" y="2481111"/>
              <a:ext cx="1648919" cy="2138202"/>
            </a:xfrm>
            <a:prstGeom prst="rect">
              <a:avLst/>
            </a:prstGeom>
          </p:spPr>
        </p:pic>
        <p:sp>
          <p:nvSpPr>
            <p:cNvPr id="19" name="Seta para a Direita 18"/>
            <p:cNvSpPr/>
            <p:nvPr/>
          </p:nvSpPr>
          <p:spPr>
            <a:xfrm>
              <a:off x="5544951" y="3119108"/>
              <a:ext cx="539647" cy="64457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xplosão 1 19"/>
            <p:cNvSpPr/>
            <p:nvPr/>
          </p:nvSpPr>
          <p:spPr>
            <a:xfrm>
              <a:off x="6609257" y="2481111"/>
              <a:ext cx="1004341" cy="2138202"/>
            </a:xfrm>
            <a:prstGeom prst="irregularSeal1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2" name="CaixaDeTexto 21"/>
          <p:cNvSpPr txBox="1"/>
          <p:nvPr/>
        </p:nvSpPr>
        <p:spPr>
          <a:xfrm>
            <a:off x="138545" y="6007342"/>
            <a:ext cx="1039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Scikit-learn</a:t>
            </a:r>
            <a:r>
              <a:rPr lang="pt-BR" dirty="0" smtClean="0"/>
              <a:t>:</a:t>
            </a:r>
          </a:p>
          <a:p>
            <a:r>
              <a:rPr lang="pt-BR" dirty="0">
                <a:hlinkClick r:id="rId7"/>
              </a:rPr>
              <a:t>https://</a:t>
            </a:r>
            <a:r>
              <a:rPr lang="pt-BR" dirty="0" smtClean="0">
                <a:hlinkClick r:id="rId7"/>
              </a:rPr>
              <a:t>scikit-learn.org/stable/modules/generated/sklearn.preprocessing.StandardScaler.html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139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Conversão de Valores Categóricos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Muitos algoritmos trabalham apenas com variáveis numéricas.</a:t>
            </a:r>
          </a:p>
          <a:p>
            <a:pPr lvl="1"/>
            <a:r>
              <a:rPr lang="pt-BR" dirty="0" smtClean="0"/>
              <a:t>Codificar os </a:t>
            </a:r>
            <a:r>
              <a:rPr lang="pt-BR" dirty="0" err="1" smtClean="0"/>
              <a:t>labels</a:t>
            </a:r>
            <a:r>
              <a:rPr lang="pt-BR" dirty="0" smtClean="0"/>
              <a:t>. (</a:t>
            </a:r>
            <a:r>
              <a:rPr lang="pt-BR" i="1" dirty="0" err="1" smtClean="0"/>
              <a:t>one</a:t>
            </a:r>
            <a:r>
              <a:rPr lang="pt-BR" i="1" dirty="0" smtClean="0"/>
              <a:t>-hot-</a:t>
            </a:r>
            <a:r>
              <a:rPr lang="pt-BR" i="1" dirty="0" err="1" smtClean="0"/>
              <a:t>encoding</a:t>
            </a:r>
            <a:r>
              <a:rPr lang="pt-BR" dirty="0" smtClean="0"/>
              <a:t>)</a:t>
            </a:r>
          </a:p>
          <a:p>
            <a:pPr lvl="2"/>
            <a:r>
              <a:rPr lang="pt-BR" dirty="0" smtClean="0"/>
              <a:t>Codificar (amarelo, azul, vermelho, laranja)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 smtClean="0"/>
              <a:t>Codificação 1-de-n.</a:t>
            </a:r>
          </a:p>
          <a:p>
            <a:pPr lvl="2"/>
            <a:r>
              <a:rPr lang="pt-BR" dirty="0" smtClean="0"/>
              <a:t>Pode levar a dados muito esparsos quando n é grande.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43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847" y="91153"/>
            <a:ext cx="1191639" cy="119163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18654" y="6151418"/>
            <a:ext cx="980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Scikit-Learn</a:t>
            </a:r>
            <a:r>
              <a:rPr lang="pt-BR" dirty="0" smtClean="0"/>
              <a:t>:</a:t>
            </a:r>
          </a:p>
          <a:p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scikit-learn.org/stable/modules/generated/sklearn.preprocessing.LabelEncoder.html</a:t>
            </a: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842011"/>
              </p:ext>
            </p:extLst>
          </p:nvPr>
        </p:nvGraphicFramePr>
        <p:xfrm>
          <a:off x="6888018" y="2208588"/>
          <a:ext cx="1722582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7127">
                  <a:extLst>
                    <a:ext uri="{9D8B030D-6E8A-4147-A177-3AD203B41FA5}">
                      <a16:colId xmlns:a16="http://schemas.microsoft.com/office/drawing/2014/main" val="265287360"/>
                    </a:ext>
                  </a:extLst>
                </a:gridCol>
                <a:gridCol w="1385455">
                  <a:extLst>
                    <a:ext uri="{9D8B030D-6E8A-4147-A177-3AD203B41FA5}">
                      <a16:colId xmlns:a16="http://schemas.microsoft.com/office/drawing/2014/main" val="1173730432"/>
                    </a:ext>
                  </a:extLst>
                </a:gridCol>
              </a:tblGrid>
              <a:tr h="34917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Amarelo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020944"/>
                  </a:ext>
                </a:extLst>
              </a:tr>
              <a:tr h="34917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Azul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54888"/>
                  </a:ext>
                </a:extLst>
              </a:tr>
              <a:tr h="34917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Vermelho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444443"/>
                  </a:ext>
                </a:extLst>
              </a:tr>
              <a:tr h="34917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Laranja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37261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062639"/>
              </p:ext>
            </p:extLst>
          </p:nvPr>
        </p:nvGraphicFramePr>
        <p:xfrm>
          <a:off x="2882900" y="4403898"/>
          <a:ext cx="4626264" cy="1849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48773">
                  <a:extLst>
                    <a:ext uri="{9D8B030D-6E8A-4147-A177-3AD203B41FA5}">
                      <a16:colId xmlns:a16="http://schemas.microsoft.com/office/drawing/2014/main" val="4169971624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3108364820"/>
                    </a:ext>
                  </a:extLst>
                </a:gridCol>
                <a:gridCol w="1330036">
                  <a:extLst>
                    <a:ext uri="{9D8B030D-6E8A-4147-A177-3AD203B41FA5}">
                      <a16:colId xmlns:a16="http://schemas.microsoft.com/office/drawing/2014/main" val="4180661393"/>
                    </a:ext>
                  </a:extLst>
                </a:gridCol>
                <a:gridCol w="1039091">
                  <a:extLst>
                    <a:ext uri="{9D8B030D-6E8A-4147-A177-3AD203B41FA5}">
                      <a16:colId xmlns:a16="http://schemas.microsoft.com/office/drawing/2014/main" val="1558850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Amarelo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Azul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Vermelho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Laranja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909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12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395093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750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93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68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Selecionar Características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5605948" cy="2037447"/>
          </a:xfrm>
        </p:spPr>
        <p:txBody>
          <a:bodyPr/>
          <a:lstStyle/>
          <a:p>
            <a:r>
              <a:rPr lang="pt-BR" dirty="0" smtClean="0"/>
              <a:t>Remover atributos redundantes</a:t>
            </a:r>
          </a:p>
          <a:p>
            <a:r>
              <a:rPr lang="pt-BR" dirty="0" smtClean="0"/>
              <a:t>Remover atributos irrelevantes</a:t>
            </a:r>
          </a:p>
          <a:p>
            <a:r>
              <a:rPr lang="pt-BR" dirty="0" smtClean="0"/>
              <a:t>Combinar atributos</a:t>
            </a:r>
          </a:p>
          <a:p>
            <a:r>
              <a:rPr lang="pt-BR" dirty="0" smtClean="0"/>
              <a:t>Criar atributos novos</a:t>
            </a:r>
          </a:p>
          <a:p>
            <a:endParaRPr lang="pt-BR" dirty="0"/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44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847" y="93271"/>
            <a:ext cx="1191639" cy="11916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270" y="2755301"/>
            <a:ext cx="4036877" cy="2746089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982200" y="4134395"/>
            <a:ext cx="1933733" cy="868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4472C4"/>
                </a:solidFill>
              </a:rPr>
              <a:t>Novo Atributo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9982200" y="2127953"/>
            <a:ext cx="1933733" cy="868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4472C4"/>
                </a:solidFill>
              </a:rPr>
              <a:t>Atributos Combinados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6162002" y="2007259"/>
            <a:ext cx="1933733" cy="868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4472C4"/>
                </a:solidFill>
              </a:rPr>
              <a:t>Remover Atributos</a:t>
            </a:r>
          </a:p>
        </p:txBody>
      </p:sp>
    </p:spTree>
    <p:extLst>
      <p:ext uri="{BB962C8B-B14F-4D97-AF65-F5344CB8AC3E}">
        <p14:creationId xmlns:p14="http://schemas.microsoft.com/office/powerpoint/2010/main" val="108350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Resumindo...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Garbage</a:t>
            </a:r>
            <a:r>
              <a:rPr lang="pt-BR" dirty="0" smtClean="0"/>
              <a:t> In = </a:t>
            </a:r>
            <a:r>
              <a:rPr lang="pt-BR" dirty="0" err="1" smtClean="0"/>
              <a:t>Garbage</a:t>
            </a:r>
            <a:r>
              <a:rPr lang="pt-BR" dirty="0" smtClean="0"/>
              <a:t> Out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45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40" y="3315000"/>
            <a:ext cx="3589853" cy="1967771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209270" y="1871925"/>
            <a:ext cx="5605948" cy="1846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747852" y="2188564"/>
            <a:ext cx="5605948" cy="1530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A Preparação de dados é muito importante para a análise de dados com significado!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329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6000" b="1" dirty="0" smtClean="0">
                <a:latin typeface="Rockwell" panose="02060603020205020403" pitchFamily="18" charset="0"/>
                <a:ea typeface="+mj-ea"/>
                <a:cs typeface="+mj-cs"/>
              </a:rPr>
              <a:t>Exercício Prático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 err="1" smtClean="0"/>
              <a:t>Dataset</a:t>
            </a:r>
            <a:r>
              <a:rPr lang="pt-BR" dirty="0" smtClean="0"/>
              <a:t> Salários</a:t>
            </a:r>
          </a:p>
          <a:p>
            <a:r>
              <a:rPr lang="pt-BR" dirty="0" err="1" smtClean="0"/>
              <a:t>Dataset</a:t>
            </a:r>
            <a:r>
              <a:rPr lang="pt-BR" dirty="0" smtClean="0"/>
              <a:t> E-Commerce</a:t>
            </a:r>
            <a:endParaRPr lang="pt-BR" dirty="0"/>
          </a:p>
          <a:p>
            <a:pPr marL="0" indent="0">
              <a:buNone/>
            </a:pPr>
            <a:endParaRPr lang="pt-BR" sz="6000" b="1" dirty="0">
              <a:latin typeface="Rockwell" panose="02060603020205020403" pitchFamily="18" charset="0"/>
              <a:ea typeface="+mj-ea"/>
              <a:cs typeface="+mj-cs"/>
            </a:endParaRPr>
          </a:p>
          <a:p>
            <a:pPr marL="0" indent="0">
              <a:buNone/>
            </a:pPr>
            <a:endParaRPr lang="pt-BR" sz="6000" b="1" dirty="0"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46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61" t="4894" r="29802" b="3968"/>
          <a:stretch/>
        </p:blipFill>
        <p:spPr>
          <a:xfrm>
            <a:off x="8047442" y="2384216"/>
            <a:ext cx="3869515" cy="43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47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Mineração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Dados</a:t>
            </a: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147" y="1040891"/>
            <a:ext cx="986776" cy="5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3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Machine</a:t>
            </a:r>
            <a:r>
              <a:rPr lang="pt-BR" dirty="0" smtClean="0"/>
              <a:t> Learning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1123" y="1217922"/>
            <a:ext cx="10635641" cy="4781096"/>
          </a:xfrm>
        </p:spPr>
        <p:txBody>
          <a:bodyPr>
            <a:normAutofit/>
          </a:bodyPr>
          <a:lstStyle/>
          <a:p>
            <a:r>
              <a:rPr lang="pt-BR" dirty="0" smtClean="0"/>
              <a:t>Aprendizado de máquina é um método de análise de dados que automatiza a criação de modelos analíticos.</a:t>
            </a:r>
          </a:p>
          <a:p>
            <a:r>
              <a:rPr lang="pt-BR" dirty="0" smtClean="0"/>
              <a:t>Estuda como melhorar o desempenho de algoritmos utilizando um processo iterativo de aprendizado.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48</a:t>
            </a:fld>
            <a:endParaRPr lang="pt-BR"/>
          </a:p>
        </p:txBody>
      </p:sp>
      <p:pic>
        <p:nvPicPr>
          <p:cNvPr id="2050" name="Picture 2" descr="https://lh3.googleusercontent.com/qU4g5TQnGx_PXXtVjW6Pdsqpz3Vp_ipa_qBMfaOI3VbcT6EqH3TUt9xUCk89xd7tyJapiQeqJy0UF46noO3FsmzvcTGMTy1nj-diNhQ6YoszZY8lSZU5Ywy4TdQBMFkY8WKyCakIY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673" y="3286016"/>
            <a:ext cx="2891668" cy="28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14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Construir o Modelo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49</a:t>
            </a:fld>
            <a:endParaRPr lang="pt-BR"/>
          </a:p>
        </p:txBody>
      </p:sp>
      <p:sp>
        <p:nvSpPr>
          <p:cNvPr id="5" name="Retângulo Arredondado 4"/>
          <p:cNvSpPr/>
          <p:nvPr/>
        </p:nvSpPr>
        <p:spPr>
          <a:xfrm>
            <a:off x="1676400" y="1468581"/>
            <a:ext cx="1884218" cy="803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Dados de Entrada</a:t>
            </a:r>
            <a:endParaRPr lang="pt-BR" b="1" dirty="0"/>
          </a:p>
        </p:txBody>
      </p:sp>
      <p:sp>
        <p:nvSpPr>
          <p:cNvPr id="6" name="Seta para Baixo 5"/>
          <p:cNvSpPr/>
          <p:nvPr/>
        </p:nvSpPr>
        <p:spPr>
          <a:xfrm>
            <a:off x="2272145" y="2549237"/>
            <a:ext cx="457200" cy="52647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Arredondado 6"/>
          <p:cNvSpPr/>
          <p:nvPr/>
        </p:nvSpPr>
        <p:spPr>
          <a:xfrm>
            <a:off x="1634835" y="3463636"/>
            <a:ext cx="1884218" cy="803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Técnica de Análise</a:t>
            </a:r>
            <a:endParaRPr lang="pt-BR" b="1" dirty="0"/>
          </a:p>
        </p:txBody>
      </p:sp>
      <p:sp>
        <p:nvSpPr>
          <p:cNvPr id="8" name="Seta para Baixo 7"/>
          <p:cNvSpPr/>
          <p:nvPr/>
        </p:nvSpPr>
        <p:spPr>
          <a:xfrm rot="16200000">
            <a:off x="4114799" y="3602181"/>
            <a:ext cx="457200" cy="52647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luxograma: Decisão 8"/>
          <p:cNvSpPr/>
          <p:nvPr/>
        </p:nvSpPr>
        <p:spPr>
          <a:xfrm>
            <a:off x="5029198" y="3352798"/>
            <a:ext cx="1856510" cy="108065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Modelo</a:t>
            </a:r>
            <a:endParaRPr lang="pt-BR" b="1" dirty="0"/>
          </a:p>
        </p:txBody>
      </p:sp>
      <p:sp>
        <p:nvSpPr>
          <p:cNvPr id="10" name="Seta para Baixo 9"/>
          <p:cNvSpPr/>
          <p:nvPr/>
        </p:nvSpPr>
        <p:spPr>
          <a:xfrm rot="16200000">
            <a:off x="7592290" y="3602181"/>
            <a:ext cx="457200" cy="52647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8395853" y="3477489"/>
            <a:ext cx="1884218" cy="803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Saída do Modelo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17650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6152" y="438045"/>
            <a:ext cx="7898398" cy="987731"/>
          </a:xfrm>
        </p:spPr>
        <p:txBody>
          <a:bodyPr>
            <a:noAutofit/>
          </a:bodyPr>
          <a:lstStyle/>
          <a:p>
            <a:r>
              <a:rPr lang="pt-BR" sz="8800" dirty="0" smtClean="0"/>
              <a:t>Data </a:t>
            </a:r>
            <a:r>
              <a:rPr lang="pt-BR" sz="8800" dirty="0" smtClean="0">
                <a:solidFill>
                  <a:schemeClr val="accent2"/>
                </a:solidFill>
              </a:rPr>
              <a:t>Science</a:t>
            </a:r>
            <a:endParaRPr lang="pt-BR" sz="8800" dirty="0">
              <a:solidFill>
                <a:schemeClr val="accent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29391" y="2128603"/>
            <a:ext cx="10643016" cy="4048360"/>
          </a:xfrm>
        </p:spPr>
        <p:txBody>
          <a:bodyPr/>
          <a:lstStyle/>
          <a:p>
            <a:pPr algn="just"/>
            <a:r>
              <a:rPr lang="pt-BR" dirty="0" smtClean="0"/>
              <a:t>Utilizado para responder à uma pergunta.</a:t>
            </a:r>
          </a:p>
          <a:p>
            <a:pPr algn="just"/>
            <a:r>
              <a:rPr lang="pt-BR" dirty="0" smtClean="0"/>
              <a:t>Método Científico</a:t>
            </a:r>
          </a:p>
          <a:p>
            <a:pPr marL="0" indent="0" algn="just">
              <a:buNone/>
            </a:pPr>
            <a:r>
              <a:rPr lang="pt-BR" i="1" dirty="0"/>
              <a:t> 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668250" y="329784"/>
            <a:ext cx="3642610" cy="109599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459" y="1127893"/>
            <a:ext cx="3765341" cy="513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do Modelo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50</a:t>
            </a:fld>
            <a:endParaRPr lang="pt-BR"/>
          </a:p>
        </p:txBody>
      </p:sp>
      <p:sp>
        <p:nvSpPr>
          <p:cNvPr id="5" name="Fluxograma: Disco Magnético 4"/>
          <p:cNvSpPr/>
          <p:nvPr/>
        </p:nvSpPr>
        <p:spPr>
          <a:xfrm>
            <a:off x="752167" y="1047142"/>
            <a:ext cx="1268362" cy="1238864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Dados Limpos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54" y="1047142"/>
            <a:ext cx="942416" cy="104712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727" y="1047142"/>
            <a:ext cx="975331" cy="894053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6340869" y="1047142"/>
            <a:ext cx="16832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Conjunto de Treinamento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154" y="3057945"/>
            <a:ext cx="872375" cy="777073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2464055" y="3721275"/>
            <a:ext cx="13737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Conjunto de </a:t>
            </a:r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Validação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88" y="3942351"/>
            <a:ext cx="1581150" cy="971550"/>
          </a:xfrm>
          <a:prstGeom prst="rect">
            <a:avLst/>
          </a:prstGeom>
        </p:spPr>
      </p:pic>
      <p:sp>
        <p:nvSpPr>
          <p:cNvPr id="19" name="Retângulo Arredondado 18"/>
          <p:cNvSpPr/>
          <p:nvPr/>
        </p:nvSpPr>
        <p:spPr>
          <a:xfrm>
            <a:off x="5062105" y="2645008"/>
            <a:ext cx="1722242" cy="61648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Criação do Modelo</a:t>
            </a:r>
          </a:p>
        </p:txBody>
      </p:sp>
      <p:sp>
        <p:nvSpPr>
          <p:cNvPr id="20" name="Seta para a Direita 19"/>
          <p:cNvSpPr/>
          <p:nvPr/>
        </p:nvSpPr>
        <p:spPr>
          <a:xfrm rot="5400000">
            <a:off x="5647744" y="3422751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a Direita 20"/>
          <p:cNvSpPr/>
          <p:nvPr/>
        </p:nvSpPr>
        <p:spPr>
          <a:xfrm rot="5400000">
            <a:off x="5603715" y="2040830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para a Direita 21"/>
          <p:cNvSpPr/>
          <p:nvPr/>
        </p:nvSpPr>
        <p:spPr>
          <a:xfrm rot="5400000">
            <a:off x="3380557" y="2415899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 para a Direita 22"/>
          <p:cNvSpPr/>
          <p:nvPr/>
        </p:nvSpPr>
        <p:spPr>
          <a:xfrm>
            <a:off x="4536748" y="1393528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 para a Direita 23"/>
          <p:cNvSpPr/>
          <p:nvPr/>
        </p:nvSpPr>
        <p:spPr>
          <a:xfrm>
            <a:off x="2327449" y="1413179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 Dobrada 28"/>
          <p:cNvSpPr/>
          <p:nvPr/>
        </p:nvSpPr>
        <p:spPr>
          <a:xfrm flipV="1">
            <a:off x="3557505" y="4067828"/>
            <a:ext cx="969790" cy="602174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Seta para a Direita 29"/>
          <p:cNvSpPr/>
          <p:nvPr/>
        </p:nvSpPr>
        <p:spPr>
          <a:xfrm>
            <a:off x="7142779" y="4151435"/>
            <a:ext cx="550964" cy="44245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309" y="3251622"/>
            <a:ext cx="466725" cy="1657350"/>
          </a:xfrm>
          <a:prstGeom prst="rect">
            <a:avLst/>
          </a:prstGeom>
        </p:spPr>
      </p:pic>
      <p:sp>
        <p:nvSpPr>
          <p:cNvPr id="32" name="CaixaDeTexto 31"/>
          <p:cNvSpPr txBox="1"/>
          <p:nvPr/>
        </p:nvSpPr>
        <p:spPr>
          <a:xfrm>
            <a:off x="8708924" y="3781100"/>
            <a:ext cx="12732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Predições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Seta para a Direita 32"/>
          <p:cNvSpPr/>
          <p:nvPr/>
        </p:nvSpPr>
        <p:spPr>
          <a:xfrm rot="12132603">
            <a:off x="7205963" y="2740491"/>
            <a:ext cx="550964" cy="44245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7680296" y="2441962"/>
            <a:ext cx="12732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Avaliação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Seta para a Direita 36"/>
          <p:cNvSpPr/>
          <p:nvPr/>
        </p:nvSpPr>
        <p:spPr>
          <a:xfrm rot="5400000">
            <a:off x="86278" y="3555765"/>
            <a:ext cx="2263962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 rotWithShape="1">
          <a:blip r:embed="rId8"/>
          <a:srcRect r="3774"/>
          <a:stretch/>
        </p:blipFill>
        <p:spPr>
          <a:xfrm>
            <a:off x="752167" y="5215810"/>
            <a:ext cx="1118197" cy="1066800"/>
          </a:xfrm>
          <a:prstGeom prst="rect">
            <a:avLst/>
          </a:prstGeom>
        </p:spPr>
      </p:pic>
      <p:sp>
        <p:nvSpPr>
          <p:cNvPr id="39" name="CaixaDeTexto 38"/>
          <p:cNvSpPr txBox="1"/>
          <p:nvPr/>
        </p:nvSpPr>
        <p:spPr>
          <a:xfrm>
            <a:off x="606557" y="6185610"/>
            <a:ext cx="13737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Conjunto de </a:t>
            </a:r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Teste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1" name="Imagem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4913" y="5464615"/>
            <a:ext cx="1724025" cy="942975"/>
          </a:xfrm>
          <a:prstGeom prst="rect">
            <a:avLst/>
          </a:prstGeom>
        </p:spPr>
      </p:pic>
      <p:sp>
        <p:nvSpPr>
          <p:cNvPr id="42" name="Seta para a Direita 41"/>
          <p:cNvSpPr/>
          <p:nvPr/>
        </p:nvSpPr>
        <p:spPr>
          <a:xfrm rot="5400000">
            <a:off x="5661598" y="4913657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/>
          <p:nvPr/>
        </p:nvSpPr>
        <p:spPr>
          <a:xfrm>
            <a:off x="2479964" y="928255"/>
            <a:ext cx="7342909" cy="40870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Seta para a Direita 42"/>
          <p:cNvSpPr/>
          <p:nvPr/>
        </p:nvSpPr>
        <p:spPr>
          <a:xfrm>
            <a:off x="2524058" y="5527984"/>
            <a:ext cx="2263962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Seta para a Direita 43"/>
          <p:cNvSpPr/>
          <p:nvPr/>
        </p:nvSpPr>
        <p:spPr>
          <a:xfrm>
            <a:off x="7092926" y="5568518"/>
            <a:ext cx="2263962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9757" y="5073650"/>
            <a:ext cx="390525" cy="1647825"/>
          </a:xfrm>
          <a:prstGeom prst="rect">
            <a:avLst/>
          </a:prstGeom>
        </p:spPr>
      </p:pic>
      <p:sp>
        <p:nvSpPr>
          <p:cNvPr id="46" name="CaixaDeTexto 45"/>
          <p:cNvSpPr txBox="1"/>
          <p:nvPr/>
        </p:nvSpPr>
        <p:spPr>
          <a:xfrm>
            <a:off x="10260282" y="5512841"/>
            <a:ext cx="12732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Avaliação Final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1062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Paradigmas de </a:t>
            </a:r>
            <a:r>
              <a:rPr lang="pt-BR" dirty="0" err="1" smtClean="0"/>
              <a:t>Machine</a:t>
            </a:r>
            <a:r>
              <a:rPr lang="pt-BR" dirty="0" smtClean="0"/>
              <a:t> Learning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Aprendizado Supervisionado</a:t>
            </a:r>
          </a:p>
          <a:p>
            <a:pPr lvl="1"/>
            <a:r>
              <a:rPr lang="pt-BR" dirty="0"/>
              <a:t>Aprende a prever valores alvos a partir de exemplos rotulados</a:t>
            </a:r>
            <a:endParaRPr lang="pt-BR" dirty="0" smtClean="0"/>
          </a:p>
          <a:p>
            <a:r>
              <a:rPr lang="pt-BR" b="1" dirty="0" smtClean="0"/>
              <a:t>Aprendizado Não-Supervisionado</a:t>
            </a:r>
          </a:p>
          <a:p>
            <a:pPr lvl="1"/>
            <a:r>
              <a:rPr lang="pt-BR" dirty="0"/>
              <a:t>Encontra estrutura em dados não rotulados.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32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52</a:t>
            </a:fld>
            <a:endParaRPr lang="pt-BR"/>
          </a:p>
        </p:txBody>
      </p:sp>
      <p:pic>
        <p:nvPicPr>
          <p:cNvPr id="51" name="Imagem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82" y="70406"/>
            <a:ext cx="1685925" cy="1362075"/>
          </a:xfrm>
          <a:prstGeom prst="rect">
            <a:avLst/>
          </a:prstGeom>
        </p:spPr>
      </p:pic>
      <p:sp>
        <p:nvSpPr>
          <p:cNvPr id="52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0704129" cy="4879154"/>
          </a:xfrm>
        </p:spPr>
        <p:txBody>
          <a:bodyPr/>
          <a:lstStyle/>
          <a:p>
            <a:r>
              <a:rPr lang="pt-BR" b="1" dirty="0" smtClean="0"/>
              <a:t>Classificação: </a:t>
            </a:r>
            <a:r>
              <a:rPr lang="pt-BR" dirty="0" smtClean="0"/>
              <a:t>valores alvo são valores discretos</a:t>
            </a:r>
          </a:p>
          <a:p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84" y="3108961"/>
            <a:ext cx="3216407" cy="254231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415" y="2696792"/>
            <a:ext cx="2345392" cy="285235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911" y="3866631"/>
            <a:ext cx="2505075" cy="1504950"/>
          </a:xfrm>
          <a:prstGeom prst="rect">
            <a:avLst/>
          </a:prstGeom>
        </p:spPr>
      </p:pic>
      <p:cxnSp>
        <p:nvCxnSpPr>
          <p:cNvPr id="7" name="Conector de Seta Reta 6"/>
          <p:cNvCxnSpPr/>
          <p:nvPr/>
        </p:nvCxnSpPr>
        <p:spPr>
          <a:xfrm flipH="1" flipV="1">
            <a:off x="5001491" y="3311236"/>
            <a:ext cx="277091" cy="609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3971791" y="2735450"/>
            <a:ext cx="1607127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Ensolarado</a:t>
            </a:r>
          </a:p>
          <a:p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 flipV="1">
            <a:off x="6209270" y="3311236"/>
            <a:ext cx="99012" cy="5553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5780402" y="2912571"/>
            <a:ext cx="1607127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Chuvoso</a:t>
            </a:r>
          </a:p>
          <a:p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 flipV="1">
            <a:off x="7024255" y="3311236"/>
            <a:ext cx="363274" cy="609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ço Reservado para Conteúdo 2"/>
          <p:cNvSpPr txBox="1">
            <a:spLocks/>
          </p:cNvSpPr>
          <p:nvPr/>
        </p:nvSpPr>
        <p:spPr>
          <a:xfrm>
            <a:off x="7286724" y="2912571"/>
            <a:ext cx="1607127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Nublado</a:t>
            </a:r>
          </a:p>
          <a:p>
            <a:endParaRPr lang="pt-BR" dirty="0"/>
          </a:p>
        </p:txBody>
      </p:sp>
      <p:cxnSp>
        <p:nvCxnSpPr>
          <p:cNvPr id="21" name="Conector de Seta Reta 20"/>
          <p:cNvCxnSpPr/>
          <p:nvPr/>
        </p:nvCxnSpPr>
        <p:spPr>
          <a:xfrm flipV="1">
            <a:off x="7387529" y="3754582"/>
            <a:ext cx="592689" cy="3966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7854767" y="3466758"/>
            <a:ext cx="1607127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Ventoso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359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K-</a:t>
            </a:r>
            <a:r>
              <a:rPr lang="pt-BR" dirty="0" err="1" smtClean="0"/>
              <a:t>Nearest</a:t>
            </a:r>
            <a:r>
              <a:rPr lang="pt-BR" dirty="0" smtClean="0"/>
              <a:t> </a:t>
            </a:r>
            <a:r>
              <a:rPr lang="pt-BR" dirty="0" err="1" smtClean="0"/>
              <a:t>Neighbors</a:t>
            </a:r>
            <a:r>
              <a:rPr lang="pt-BR" dirty="0" smtClean="0"/>
              <a:t> (K-NN)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109854" y="1260389"/>
            <a:ext cx="5752631" cy="1884593"/>
          </a:xfrm>
        </p:spPr>
        <p:txBody>
          <a:bodyPr/>
          <a:lstStyle/>
          <a:p>
            <a:r>
              <a:rPr lang="pt-BR" dirty="0" smtClean="0"/>
              <a:t>Necessita de 3 coisas:</a:t>
            </a:r>
          </a:p>
          <a:p>
            <a:pPr lvl="1"/>
            <a:r>
              <a:rPr lang="pt-BR" dirty="0" smtClean="0"/>
              <a:t>Base de treinamento</a:t>
            </a:r>
          </a:p>
          <a:p>
            <a:pPr lvl="1"/>
            <a:r>
              <a:rPr lang="pt-BR" dirty="0" smtClean="0"/>
              <a:t>Medida de distancia</a:t>
            </a:r>
          </a:p>
          <a:p>
            <a:pPr lvl="1"/>
            <a:r>
              <a:rPr lang="pt-BR" dirty="0" smtClean="0"/>
              <a:t>Valor de </a:t>
            </a:r>
            <a:r>
              <a:rPr lang="pt-BR" i="1" dirty="0" smtClean="0"/>
              <a:t>k</a:t>
            </a:r>
            <a:r>
              <a:rPr lang="pt-BR" dirty="0" smtClean="0"/>
              <a:t>. (número de vizinhos)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53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84" y="1260389"/>
            <a:ext cx="4496206" cy="433684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882" y="70406"/>
            <a:ext cx="1685925" cy="1362075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09270" y="3212811"/>
            <a:ext cx="5752631" cy="3075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Calcula a distancia para todas as instancias de treino.</a:t>
            </a:r>
          </a:p>
          <a:p>
            <a:r>
              <a:rPr lang="pt-BR" dirty="0" smtClean="0"/>
              <a:t>Obtenha as </a:t>
            </a:r>
            <a:r>
              <a:rPr lang="pt-BR" i="1" dirty="0" smtClean="0"/>
              <a:t>k</a:t>
            </a:r>
            <a:r>
              <a:rPr lang="pt-BR" dirty="0" smtClean="0"/>
              <a:t> instancias de treino mais distantes.</a:t>
            </a:r>
          </a:p>
          <a:p>
            <a:r>
              <a:rPr lang="pt-BR" dirty="0" smtClean="0"/>
              <a:t>Classifique a instancia não vista na classe da maioria dos </a:t>
            </a:r>
            <a:r>
              <a:rPr lang="pt-BR" i="1" dirty="0" smtClean="0"/>
              <a:t>k</a:t>
            </a:r>
            <a:r>
              <a:rPr lang="pt-BR" dirty="0" smtClean="0"/>
              <a:t> vizinhos.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11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Nearest</a:t>
            </a:r>
            <a:r>
              <a:rPr lang="pt-BR" dirty="0"/>
              <a:t> </a:t>
            </a:r>
            <a:r>
              <a:rPr lang="pt-BR" dirty="0" err="1"/>
              <a:t>Neighbors</a:t>
            </a:r>
            <a:r>
              <a:rPr lang="pt-BR" dirty="0"/>
              <a:t> (K-NN)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067910" cy="5095961"/>
          </a:xfrm>
        </p:spPr>
        <p:txBody>
          <a:bodyPr/>
          <a:lstStyle/>
          <a:p>
            <a:r>
              <a:rPr lang="pt-BR" dirty="0" smtClean="0"/>
              <a:t>Sobre a escolha de </a:t>
            </a:r>
            <a:r>
              <a:rPr lang="pt-BR" b="1" dirty="0" smtClean="0"/>
              <a:t>k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Valores muito pequenos:	</a:t>
            </a:r>
          </a:p>
          <a:p>
            <a:pPr lvl="2"/>
            <a:r>
              <a:rPr lang="pt-BR" sz="2400" dirty="0"/>
              <a:t>Sensível a ruído</a:t>
            </a:r>
          </a:p>
          <a:p>
            <a:pPr lvl="1"/>
            <a:r>
              <a:rPr lang="pt-BR" dirty="0" smtClean="0"/>
              <a:t>Valores muito grandes:</a:t>
            </a:r>
          </a:p>
          <a:p>
            <a:pPr lvl="2"/>
            <a:r>
              <a:rPr lang="pt-BR" sz="2400" dirty="0"/>
              <a:t>Privilegia classe </a:t>
            </a:r>
            <a:r>
              <a:rPr lang="pt-BR" sz="2400" dirty="0" smtClean="0"/>
              <a:t>majoritária</a:t>
            </a:r>
          </a:p>
          <a:p>
            <a:pPr lvl="2"/>
            <a:endParaRPr lang="pt-BR" sz="2400" dirty="0"/>
          </a:p>
          <a:p>
            <a:r>
              <a:rPr lang="pt-BR" sz="3200" dirty="0" smtClean="0"/>
              <a:t>O voto dos vizinhos pode ser ponderado pela distância em relação ao novo objeto a ser classificado.</a:t>
            </a:r>
          </a:p>
          <a:p>
            <a:pPr lvl="2"/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54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561" y="93271"/>
            <a:ext cx="16859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7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Nearest</a:t>
            </a:r>
            <a:r>
              <a:rPr lang="pt-BR" dirty="0"/>
              <a:t> </a:t>
            </a:r>
            <a:r>
              <a:rPr lang="pt-BR" dirty="0" err="1"/>
              <a:t>Neighbors</a:t>
            </a:r>
            <a:r>
              <a:rPr lang="pt-BR" dirty="0"/>
              <a:t> (K-NN)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K-NN é um </a:t>
            </a:r>
            <a:r>
              <a:rPr lang="en-US" dirty="0" err="1" smtClean="0"/>
              <a:t>classificador</a:t>
            </a:r>
            <a:r>
              <a:rPr lang="en-US" dirty="0" smtClean="0"/>
              <a:t> </a:t>
            </a:r>
            <a:r>
              <a:rPr lang="en-US" b="1" dirty="0" smtClean="0"/>
              <a:t>lazy</a:t>
            </a:r>
          </a:p>
          <a:p>
            <a:pPr lvl="1"/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constrói</a:t>
            </a:r>
            <a:r>
              <a:rPr lang="en-US" dirty="0" smtClean="0"/>
              <a:t> um </a:t>
            </a:r>
            <a:r>
              <a:rPr lang="en-US" dirty="0" err="1" smtClean="0"/>
              <a:t>modelo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Classificação</a:t>
            </a:r>
            <a:r>
              <a:rPr lang="en-US" dirty="0" smtClean="0"/>
              <a:t> de </a:t>
            </a:r>
            <a:r>
              <a:rPr lang="en-US" dirty="0" err="1" smtClean="0"/>
              <a:t>novos</a:t>
            </a:r>
            <a:r>
              <a:rPr lang="en-US" dirty="0" smtClean="0"/>
              <a:t> </a:t>
            </a:r>
            <a:r>
              <a:rPr lang="en-US" dirty="0" err="1" smtClean="0"/>
              <a:t>objetos</a:t>
            </a:r>
            <a:r>
              <a:rPr lang="en-US" dirty="0" smtClean="0"/>
              <a:t> </a:t>
            </a:r>
            <a:r>
              <a:rPr lang="en-US" dirty="0" err="1" smtClean="0"/>
              <a:t>custosa</a:t>
            </a:r>
            <a:r>
              <a:rPr lang="en-US" dirty="0" smtClean="0"/>
              <a:t> </a:t>
            </a:r>
            <a:r>
              <a:rPr lang="en-US" dirty="0" err="1" smtClean="0"/>
              <a:t>computacionalmente</a:t>
            </a:r>
            <a:r>
              <a:rPr lang="en-US" dirty="0" smtClean="0"/>
              <a:t>.</a:t>
            </a:r>
          </a:p>
          <a:p>
            <a:pPr lvl="2"/>
            <a:r>
              <a:rPr lang="en-US" sz="2400" dirty="0" err="1" smtClean="0"/>
              <a:t>Precisa</a:t>
            </a:r>
            <a:r>
              <a:rPr lang="en-US" sz="2400" dirty="0" smtClean="0"/>
              <a:t> </a:t>
            </a:r>
            <a:r>
              <a:rPr lang="en-US" sz="2400" dirty="0" err="1" smtClean="0"/>
              <a:t>calcular</a:t>
            </a:r>
            <a:r>
              <a:rPr lang="en-US" sz="2400" dirty="0" smtClean="0"/>
              <a:t> as </a:t>
            </a:r>
            <a:r>
              <a:rPr lang="en-US" sz="2400" dirty="0" err="1" smtClean="0"/>
              <a:t>distância</a:t>
            </a:r>
            <a:r>
              <a:rPr lang="en-US" sz="2400" dirty="0" smtClean="0"/>
              <a:t> de </a:t>
            </a:r>
            <a:r>
              <a:rPr lang="en-US" sz="2400" dirty="0" err="1" smtClean="0"/>
              <a:t>cada</a:t>
            </a:r>
            <a:r>
              <a:rPr lang="en-US" sz="2400" dirty="0" smtClean="0"/>
              <a:t> </a:t>
            </a:r>
            <a:r>
              <a:rPr lang="en-US" sz="2400" dirty="0" err="1" smtClean="0"/>
              <a:t>objeto</a:t>
            </a:r>
            <a:r>
              <a:rPr lang="en-US" sz="2400" dirty="0" smtClean="0"/>
              <a:t> a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classificado</a:t>
            </a:r>
            <a:r>
              <a:rPr lang="en-US" sz="2400" dirty="0" smtClean="0"/>
              <a:t> para </a:t>
            </a:r>
            <a:r>
              <a:rPr lang="en-US" sz="2400" dirty="0" err="1" smtClean="0"/>
              <a:t>todos</a:t>
            </a:r>
            <a:r>
              <a:rPr lang="en-US" sz="2400" dirty="0" smtClean="0"/>
              <a:t> </a:t>
            </a:r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objetos</a:t>
            </a:r>
            <a:r>
              <a:rPr lang="en-US" sz="2400" dirty="0" smtClean="0"/>
              <a:t> de </a:t>
            </a:r>
            <a:r>
              <a:rPr lang="en-US" sz="2400" dirty="0" err="1" smtClean="0"/>
              <a:t>treino</a:t>
            </a:r>
            <a:r>
              <a:rPr lang="en-US" sz="2400" dirty="0" smtClean="0"/>
              <a:t>.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55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561" y="93271"/>
            <a:ext cx="16859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2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56</a:t>
            </a:fld>
            <a:endParaRPr lang="pt-BR"/>
          </a:p>
        </p:txBody>
      </p:sp>
      <p:pic>
        <p:nvPicPr>
          <p:cNvPr id="51" name="Imagem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82" y="70406"/>
            <a:ext cx="1685925" cy="1362075"/>
          </a:xfrm>
          <a:prstGeom prst="rect">
            <a:avLst/>
          </a:prstGeom>
        </p:spPr>
      </p:pic>
      <p:sp>
        <p:nvSpPr>
          <p:cNvPr id="52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0704129" cy="485284"/>
          </a:xfrm>
        </p:spPr>
        <p:txBody>
          <a:bodyPr/>
          <a:lstStyle/>
          <a:p>
            <a:r>
              <a:rPr lang="pt-BR" b="1" dirty="0" smtClean="0"/>
              <a:t>Regressão: </a:t>
            </a:r>
            <a:r>
              <a:rPr lang="pt-BR" dirty="0" smtClean="0"/>
              <a:t>valores alvo são valores contínuos</a:t>
            </a:r>
          </a:p>
          <a:p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317" y="2563723"/>
            <a:ext cx="4539726" cy="28561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8" r="3150"/>
          <a:stretch/>
        </p:blipFill>
        <p:spPr>
          <a:xfrm>
            <a:off x="197552" y="2563723"/>
            <a:ext cx="6011718" cy="285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6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Aprendizado Não-Supervisionado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57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3" y="3212102"/>
            <a:ext cx="3679210" cy="236218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577" y="182432"/>
            <a:ext cx="1171575" cy="1323975"/>
          </a:xfrm>
          <a:prstGeom prst="rect">
            <a:avLst/>
          </a:prstGeom>
        </p:spPr>
      </p:pic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0704129" cy="582266"/>
          </a:xfrm>
        </p:spPr>
        <p:txBody>
          <a:bodyPr/>
          <a:lstStyle/>
          <a:p>
            <a:r>
              <a:rPr lang="pt-BR" b="1" dirty="0" smtClean="0"/>
              <a:t>Agrupamento: </a:t>
            </a:r>
            <a:r>
              <a:rPr lang="pt-BR" dirty="0" smtClean="0"/>
              <a:t>Encontrar grupos de instancias similares nos dados</a:t>
            </a:r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818" y="3212102"/>
            <a:ext cx="3308223" cy="217458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550" y="3294507"/>
            <a:ext cx="2838450" cy="2009775"/>
          </a:xfrm>
          <a:prstGeom prst="rect">
            <a:avLst/>
          </a:prstGeom>
        </p:spPr>
      </p:pic>
      <p:cxnSp>
        <p:nvCxnSpPr>
          <p:cNvPr id="7" name="Conector de Seta Reta 6"/>
          <p:cNvCxnSpPr/>
          <p:nvPr/>
        </p:nvCxnSpPr>
        <p:spPr>
          <a:xfrm flipV="1">
            <a:off x="9982200" y="2881745"/>
            <a:ext cx="256309" cy="4127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0255359" y="2527860"/>
            <a:ext cx="1098441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Idosos</a:t>
            </a:r>
          </a:p>
          <a:p>
            <a:endParaRPr lang="pt-BR" dirty="0"/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10883577" y="3514726"/>
            <a:ext cx="376605" cy="2675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10973982" y="3127377"/>
            <a:ext cx="1218018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Adultos</a:t>
            </a:r>
          </a:p>
          <a:p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10887709" y="4918364"/>
            <a:ext cx="455603" cy="263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10238509" y="5361700"/>
            <a:ext cx="1905000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Adolescentes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045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0704129" cy="4879154"/>
          </a:xfrm>
        </p:spPr>
        <p:txBody>
          <a:bodyPr/>
          <a:lstStyle/>
          <a:p>
            <a:r>
              <a:rPr lang="pt-BR" b="1" dirty="0" smtClean="0"/>
              <a:t>Regras de Associação: </a:t>
            </a:r>
            <a:r>
              <a:rPr lang="pt-BR" dirty="0" smtClean="0"/>
              <a:t>Encontrar elementos que ocorrem em comum dentro de um determinado conjunto de dados.</a:t>
            </a:r>
          </a:p>
          <a:p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Aprendizado Não-Supervisionado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58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577" y="182432"/>
            <a:ext cx="1171575" cy="13239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68" y="3538537"/>
            <a:ext cx="4755686" cy="2601006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796968" y="2720918"/>
            <a:ext cx="4394297" cy="485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Análise de Cesta de Compras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521" y="3225859"/>
            <a:ext cx="1514424" cy="1150016"/>
          </a:xfrm>
          <a:prstGeom prst="rect">
            <a:avLst/>
          </a:prstGeom>
        </p:spPr>
      </p:pic>
      <p:sp>
        <p:nvSpPr>
          <p:cNvPr id="11" name="Mais 10"/>
          <p:cNvSpPr/>
          <p:nvPr/>
        </p:nvSpPr>
        <p:spPr>
          <a:xfrm>
            <a:off x="7226899" y="4568621"/>
            <a:ext cx="617667" cy="689087"/>
          </a:xfrm>
          <a:prstGeom prst="mathPlus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776" y="5342815"/>
            <a:ext cx="1201697" cy="126991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5067" y="4109125"/>
            <a:ext cx="1086071" cy="1263534"/>
          </a:xfrm>
          <a:prstGeom prst="rect">
            <a:avLst/>
          </a:prstGeom>
        </p:spPr>
      </p:pic>
      <p:sp>
        <p:nvSpPr>
          <p:cNvPr id="12" name="Igual a 11"/>
          <p:cNvSpPr/>
          <p:nvPr/>
        </p:nvSpPr>
        <p:spPr>
          <a:xfrm>
            <a:off x="8593350" y="4755565"/>
            <a:ext cx="986911" cy="502143"/>
          </a:xfrm>
          <a:prstGeom prst="mathEqual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6889656" y="2499226"/>
            <a:ext cx="4394297" cy="485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/>
              <a:t>Fraldas e Cerveja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816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Avaliação do Modelo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306432" cy="2369502"/>
          </a:xfrm>
        </p:spPr>
        <p:txBody>
          <a:bodyPr/>
          <a:lstStyle/>
          <a:p>
            <a:r>
              <a:rPr lang="pt-BR" dirty="0" smtClean="0"/>
              <a:t>Classificação e regressão</a:t>
            </a:r>
          </a:p>
          <a:p>
            <a:pPr lvl="1"/>
            <a:r>
              <a:rPr lang="pt-BR" dirty="0" smtClean="0"/>
              <a:t>Acurácia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59</a:t>
            </a:fld>
            <a:endParaRPr lang="pt-BR"/>
          </a:p>
        </p:txBody>
      </p:sp>
      <p:pic>
        <p:nvPicPr>
          <p:cNvPr id="5" name="Espaço Reservado para Conteúdo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50" l="26875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52" t="2572" r="24386" b="2143"/>
          <a:stretch/>
        </p:blipFill>
        <p:spPr>
          <a:xfrm>
            <a:off x="10702186" y="193963"/>
            <a:ext cx="1303227" cy="128847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496289" y="4350323"/>
            <a:ext cx="180109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Valor Previsto</a:t>
            </a:r>
            <a:endParaRPr lang="pt-BR" sz="2400" dirty="0"/>
          </a:p>
        </p:txBody>
      </p:sp>
      <p:sp>
        <p:nvSpPr>
          <p:cNvPr id="7" name="Retângulo 6"/>
          <p:cNvSpPr/>
          <p:nvPr/>
        </p:nvSpPr>
        <p:spPr>
          <a:xfrm>
            <a:off x="4892150" y="4328272"/>
            <a:ext cx="180109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Valor Correto</a:t>
            </a:r>
            <a:endParaRPr lang="pt-BR" sz="2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290" y="4309222"/>
            <a:ext cx="914400" cy="93345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849" y="2009053"/>
            <a:ext cx="1571625" cy="18002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162" y="2302511"/>
            <a:ext cx="19145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9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6152" y="438045"/>
            <a:ext cx="7898398" cy="987731"/>
          </a:xfrm>
        </p:spPr>
        <p:txBody>
          <a:bodyPr>
            <a:noAutofit/>
          </a:bodyPr>
          <a:lstStyle/>
          <a:p>
            <a:r>
              <a:rPr lang="pt-BR" sz="8800" dirty="0" smtClean="0"/>
              <a:t>Data </a:t>
            </a:r>
            <a:r>
              <a:rPr lang="pt-BR" sz="8800" dirty="0" smtClean="0">
                <a:solidFill>
                  <a:schemeClr val="accent2"/>
                </a:solidFill>
              </a:rPr>
              <a:t>Science</a:t>
            </a:r>
            <a:endParaRPr lang="pt-BR" sz="8800" dirty="0">
              <a:solidFill>
                <a:schemeClr val="accent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29391" y="2128603"/>
            <a:ext cx="10643016" cy="4048360"/>
          </a:xfrm>
        </p:spPr>
        <p:txBody>
          <a:bodyPr/>
          <a:lstStyle/>
          <a:p>
            <a:pPr algn="just"/>
            <a:r>
              <a:rPr lang="pt-BR" i="1" dirty="0" err="1" smtClean="0"/>
              <a:t>Moneyball</a:t>
            </a:r>
            <a:endParaRPr lang="pt-BR" i="1" dirty="0" smtClean="0"/>
          </a:p>
          <a:p>
            <a:pPr lvl="1" algn="just"/>
            <a:r>
              <a:rPr lang="pt-BR" dirty="0" smtClean="0"/>
              <a:t>“Podemos criar um time de baseball vencedor, se temos um orçamento limitado?”</a:t>
            </a:r>
          </a:p>
          <a:p>
            <a:pPr lvl="1" algn="just"/>
            <a:endParaRPr lang="pt-BR" dirty="0"/>
          </a:p>
          <a:p>
            <a:pPr algn="just"/>
            <a:r>
              <a:rPr lang="pt-BR" dirty="0" smtClean="0"/>
              <a:t>Problema de Data Science:</a:t>
            </a:r>
          </a:p>
          <a:p>
            <a:pPr lvl="1" algn="just"/>
            <a:r>
              <a:rPr lang="pt-BR" dirty="0" smtClean="0"/>
              <a:t>Podemos usar os dados que coletamos sobre os jogadores para responder a esta pergunta?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668250" y="329784"/>
            <a:ext cx="3642610" cy="109599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09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Avaliação do Modelo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065" y="2041351"/>
            <a:ext cx="8432410" cy="4680124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60</a:t>
            </a:fld>
            <a:endParaRPr lang="pt-BR"/>
          </a:p>
        </p:txBody>
      </p:sp>
      <p:pic>
        <p:nvPicPr>
          <p:cNvPr id="6" name="Espaço Reservado para Conteúdo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750" l="26875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52" t="2572" r="24386" b="2143"/>
          <a:stretch/>
        </p:blipFill>
        <p:spPr>
          <a:xfrm>
            <a:off x="10702186" y="193963"/>
            <a:ext cx="1303227" cy="1288473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56054" y="1260389"/>
            <a:ext cx="11306432" cy="2369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K-</a:t>
            </a:r>
            <a:r>
              <a:rPr lang="pt-BR" dirty="0" err="1" smtClean="0"/>
              <a:t>fold</a:t>
            </a:r>
            <a:r>
              <a:rPr lang="pt-BR" dirty="0" smtClean="0"/>
              <a:t> Cross </a:t>
            </a:r>
            <a:r>
              <a:rPr lang="pt-BR" dirty="0" err="1" smtClean="0"/>
              <a:t>Validation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031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Resumo Algoritmos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61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5215812" y="1035695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Machine</a:t>
            </a:r>
            <a:r>
              <a:rPr lang="pt-BR" dirty="0" smtClean="0"/>
              <a:t> Learning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408928" y="3103056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Classificação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4121024" y="3103056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Regressão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7085051" y="3103056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Agrupamento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2845836" y="2106453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Aprendizado Supervisionado 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8067870" y="2106453"/>
            <a:ext cx="1990531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Aprendizado Não-Supervisionado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9702281" y="3108369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Regras de Associação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1408928" y="3885074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K-NN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408928" y="4653291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Árvores de Decisão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408928" y="5418401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SVM</a:t>
            </a:r>
            <a:endParaRPr lang="pt-BR" dirty="0">
              <a:solidFill>
                <a:schemeClr val="accent1"/>
              </a:solidFill>
            </a:endParaRPr>
          </a:p>
        </p:txBody>
      </p:sp>
      <p:cxnSp>
        <p:nvCxnSpPr>
          <p:cNvPr id="16" name="Conector Angulado 15"/>
          <p:cNvCxnSpPr>
            <a:stCxn id="5" idx="2"/>
            <a:endCxn id="10" idx="0"/>
          </p:cNvCxnSpPr>
          <p:nvPr/>
        </p:nvCxnSpPr>
        <p:spPr>
          <a:xfrm rot="16200000" flipH="1">
            <a:off x="7306224" y="349541"/>
            <a:ext cx="492260" cy="3021564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>
            <a:stCxn id="5" idx="2"/>
            <a:endCxn id="9" idx="0"/>
          </p:cNvCxnSpPr>
          <p:nvPr/>
        </p:nvCxnSpPr>
        <p:spPr>
          <a:xfrm rot="5400000">
            <a:off x="4610454" y="675335"/>
            <a:ext cx="492260" cy="2369976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do 19"/>
          <p:cNvCxnSpPr>
            <a:stCxn id="10" idx="2"/>
            <a:endCxn id="11" idx="0"/>
          </p:cNvCxnSpPr>
          <p:nvPr/>
        </p:nvCxnSpPr>
        <p:spPr>
          <a:xfrm rot="16200000" flipH="1">
            <a:off x="9583879" y="2164207"/>
            <a:ext cx="423418" cy="146490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do 21"/>
          <p:cNvCxnSpPr>
            <a:stCxn id="10" idx="2"/>
            <a:endCxn id="8" idx="0"/>
          </p:cNvCxnSpPr>
          <p:nvPr/>
        </p:nvCxnSpPr>
        <p:spPr>
          <a:xfrm rot="5400000">
            <a:off x="8277922" y="2317841"/>
            <a:ext cx="418105" cy="115232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do 23"/>
          <p:cNvCxnSpPr>
            <a:stCxn id="9" idx="2"/>
            <a:endCxn id="7" idx="0"/>
          </p:cNvCxnSpPr>
          <p:nvPr/>
        </p:nvCxnSpPr>
        <p:spPr>
          <a:xfrm rot="16200000" flipH="1">
            <a:off x="4100138" y="2256409"/>
            <a:ext cx="418105" cy="1275188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Angulado 25"/>
          <p:cNvCxnSpPr>
            <a:stCxn id="9" idx="2"/>
            <a:endCxn id="6" idx="0"/>
          </p:cNvCxnSpPr>
          <p:nvPr/>
        </p:nvCxnSpPr>
        <p:spPr>
          <a:xfrm rot="5400000">
            <a:off x="2744090" y="2175549"/>
            <a:ext cx="418105" cy="1436908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/>
          <p:cNvSpPr/>
          <p:nvPr/>
        </p:nvSpPr>
        <p:spPr>
          <a:xfrm>
            <a:off x="1408927" y="6203008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accent1"/>
                </a:solidFill>
              </a:rPr>
              <a:t>Naive</a:t>
            </a:r>
            <a:r>
              <a:rPr lang="pt-BR" dirty="0" smtClean="0">
                <a:solidFill>
                  <a:schemeClr val="accent1"/>
                </a:solidFill>
              </a:rPr>
              <a:t> </a:t>
            </a:r>
            <a:r>
              <a:rPr lang="pt-BR" dirty="0" err="1" smtClean="0">
                <a:solidFill>
                  <a:schemeClr val="accent1"/>
                </a:solidFill>
              </a:rPr>
              <a:t>Bayes</a:t>
            </a:r>
            <a:endParaRPr lang="pt-BR" dirty="0">
              <a:solidFill>
                <a:schemeClr val="accent1"/>
              </a:solidFill>
            </a:endParaRPr>
          </a:p>
        </p:txBody>
      </p:sp>
      <p:cxnSp>
        <p:nvCxnSpPr>
          <p:cNvPr id="29" name="Conector reto 28"/>
          <p:cNvCxnSpPr>
            <a:stCxn id="6" idx="2"/>
            <a:endCxn id="12" idx="0"/>
          </p:cNvCxnSpPr>
          <p:nvPr/>
        </p:nvCxnSpPr>
        <p:spPr>
          <a:xfrm>
            <a:off x="2234688" y="3681554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2" idx="2"/>
            <a:endCxn id="13" idx="0"/>
          </p:cNvCxnSpPr>
          <p:nvPr/>
        </p:nvCxnSpPr>
        <p:spPr>
          <a:xfrm>
            <a:off x="2234688" y="4463572"/>
            <a:ext cx="0" cy="18971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>
            <a:stCxn id="13" idx="2"/>
            <a:endCxn id="14" idx="0"/>
          </p:cNvCxnSpPr>
          <p:nvPr/>
        </p:nvCxnSpPr>
        <p:spPr>
          <a:xfrm>
            <a:off x="2234688" y="5231789"/>
            <a:ext cx="0" cy="1866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>
            <a:stCxn id="14" idx="2"/>
            <a:endCxn id="27" idx="0"/>
          </p:cNvCxnSpPr>
          <p:nvPr/>
        </p:nvCxnSpPr>
        <p:spPr>
          <a:xfrm flipH="1">
            <a:off x="2234687" y="5996899"/>
            <a:ext cx="1" cy="2061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ângulo 35"/>
          <p:cNvSpPr/>
          <p:nvPr/>
        </p:nvSpPr>
        <p:spPr>
          <a:xfrm>
            <a:off x="4121024" y="3885074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Regressão Linear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4121024" y="4667092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Árvores de Regressão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121024" y="5418401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Redes Neurais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4121024" y="6203008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SVR</a:t>
            </a:r>
            <a:endParaRPr lang="pt-BR" dirty="0">
              <a:solidFill>
                <a:schemeClr val="accent1"/>
              </a:solidFill>
            </a:endParaRPr>
          </a:p>
        </p:txBody>
      </p:sp>
      <p:cxnSp>
        <p:nvCxnSpPr>
          <p:cNvPr id="41" name="Conector reto 40"/>
          <p:cNvCxnSpPr>
            <a:stCxn id="7" idx="2"/>
            <a:endCxn id="36" idx="0"/>
          </p:cNvCxnSpPr>
          <p:nvPr/>
        </p:nvCxnSpPr>
        <p:spPr>
          <a:xfrm>
            <a:off x="4946784" y="3681554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>
            <a:stCxn id="36" idx="2"/>
            <a:endCxn id="37" idx="0"/>
          </p:cNvCxnSpPr>
          <p:nvPr/>
        </p:nvCxnSpPr>
        <p:spPr>
          <a:xfrm>
            <a:off x="4946784" y="4463572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>
            <a:stCxn id="37" idx="2"/>
            <a:endCxn id="38" idx="0"/>
          </p:cNvCxnSpPr>
          <p:nvPr/>
        </p:nvCxnSpPr>
        <p:spPr>
          <a:xfrm>
            <a:off x="4946784" y="5245590"/>
            <a:ext cx="0" cy="1728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>
            <a:stCxn id="38" idx="2"/>
            <a:endCxn id="39" idx="0"/>
          </p:cNvCxnSpPr>
          <p:nvPr/>
        </p:nvCxnSpPr>
        <p:spPr>
          <a:xfrm>
            <a:off x="4946784" y="5996899"/>
            <a:ext cx="0" cy="2061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/>
          <p:cNvSpPr/>
          <p:nvPr/>
        </p:nvSpPr>
        <p:spPr>
          <a:xfrm>
            <a:off x="7085051" y="3897925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K-</a:t>
            </a:r>
            <a:r>
              <a:rPr lang="pt-BR" dirty="0" err="1" smtClean="0">
                <a:solidFill>
                  <a:schemeClr val="accent1"/>
                </a:solidFill>
              </a:rPr>
              <a:t>Means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7085051" y="4665256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Agrupamento Hierárquico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9702280" y="3885074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accent1"/>
                </a:solidFill>
              </a:rPr>
              <a:t>Apriori</a:t>
            </a:r>
            <a:endParaRPr lang="pt-BR" dirty="0">
              <a:solidFill>
                <a:schemeClr val="accent1"/>
              </a:solidFill>
            </a:endParaRPr>
          </a:p>
        </p:txBody>
      </p:sp>
      <p:cxnSp>
        <p:nvCxnSpPr>
          <p:cNvPr id="46" name="Conector reto 45"/>
          <p:cNvCxnSpPr/>
          <p:nvPr/>
        </p:nvCxnSpPr>
        <p:spPr>
          <a:xfrm>
            <a:off x="7910810" y="3694405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7910810" y="4478450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10569604" y="3688759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19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62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accent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Interpretação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Validação</a:t>
            </a: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492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398" y="93271"/>
            <a:ext cx="2184420" cy="152771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apresentar?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9321344" cy="1122593"/>
          </a:xfrm>
        </p:spPr>
        <p:txBody>
          <a:bodyPr/>
          <a:lstStyle/>
          <a:p>
            <a:r>
              <a:rPr lang="pt-BR" dirty="0" smtClean="0"/>
              <a:t>Podem ser utilizadas as mesmas técnicas utilizadas para explorar os dados.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63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2895" b="2837"/>
          <a:stretch/>
        </p:blipFill>
        <p:spPr>
          <a:xfrm>
            <a:off x="2955233" y="2703656"/>
            <a:ext cx="3124200" cy="214745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t="2640"/>
          <a:stretch/>
        </p:blipFill>
        <p:spPr>
          <a:xfrm>
            <a:off x="364001" y="4234584"/>
            <a:ext cx="2591232" cy="212176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19" y="2161310"/>
            <a:ext cx="1914525" cy="17526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3794" y="2269330"/>
            <a:ext cx="2390715" cy="86865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5161" y="3512416"/>
            <a:ext cx="1457325" cy="85725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7748" y="4649557"/>
            <a:ext cx="2886075" cy="80962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715" y="3385676"/>
            <a:ext cx="2260080" cy="84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5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Scikit-Learn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</a:t>
            </a:r>
            <a:r>
              <a:rPr lang="pt-BR" dirty="0" smtClean="0"/>
              <a:t>iblioteca open </a:t>
            </a:r>
            <a:r>
              <a:rPr lang="pt-BR" dirty="0" err="1" smtClean="0"/>
              <a:t>source</a:t>
            </a:r>
            <a:r>
              <a:rPr lang="pt-BR" dirty="0" smtClean="0"/>
              <a:t> para </a:t>
            </a:r>
            <a:r>
              <a:rPr lang="pt-BR" dirty="0" err="1" smtClean="0"/>
              <a:t>machine</a:t>
            </a:r>
            <a:r>
              <a:rPr lang="pt-BR" dirty="0" smtClean="0"/>
              <a:t> </a:t>
            </a:r>
            <a:r>
              <a:rPr lang="pt-BR" dirty="0" err="1" smtClean="0"/>
              <a:t>learning</a:t>
            </a:r>
            <a:r>
              <a:rPr lang="pt-BR" dirty="0" smtClean="0"/>
              <a:t> em Python.</a:t>
            </a:r>
          </a:p>
          <a:p>
            <a:r>
              <a:rPr lang="pt-BR" dirty="0" smtClean="0"/>
              <a:t>Baseada em </a:t>
            </a:r>
            <a:r>
              <a:rPr lang="pt-BR" dirty="0" err="1" smtClean="0"/>
              <a:t>NumPy</a:t>
            </a:r>
            <a:r>
              <a:rPr lang="pt-BR" dirty="0" smtClean="0"/>
              <a:t>, </a:t>
            </a:r>
            <a:r>
              <a:rPr lang="pt-BR" dirty="0" err="1" smtClean="0"/>
              <a:t>SciPy</a:t>
            </a:r>
            <a:r>
              <a:rPr lang="pt-BR" dirty="0" smtClean="0"/>
              <a:t>, </a:t>
            </a:r>
            <a:r>
              <a:rPr lang="pt-BR" dirty="0" err="1" smtClean="0"/>
              <a:t>matplotlib</a:t>
            </a:r>
            <a:endParaRPr lang="pt-BR" dirty="0" smtClean="0"/>
          </a:p>
          <a:p>
            <a:r>
              <a:rPr lang="pt-BR" dirty="0" smtClean="0"/>
              <a:t>Comunidade ativa de desenvolvedores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64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922" y="238288"/>
            <a:ext cx="1565564" cy="84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2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Scikit-Learn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Ferramentas de Pré-Processamento</a:t>
            </a:r>
          </a:p>
          <a:p>
            <a:r>
              <a:rPr lang="pt-BR" dirty="0" smtClean="0"/>
              <a:t>Possui </a:t>
            </a:r>
            <a:r>
              <a:rPr lang="pt-BR" dirty="0" err="1" smtClean="0"/>
              <a:t>APIs</a:t>
            </a:r>
            <a:r>
              <a:rPr lang="pt-BR" dirty="0" smtClean="0"/>
              <a:t> para</a:t>
            </a:r>
          </a:p>
          <a:p>
            <a:pPr lvl="1"/>
            <a:r>
              <a:rPr lang="pt-BR" dirty="0" smtClean="0"/>
              <a:t>Escalar características</a:t>
            </a:r>
          </a:p>
          <a:p>
            <a:pPr lvl="1"/>
            <a:r>
              <a:rPr lang="pt-BR" dirty="0" smtClean="0"/>
              <a:t>Normalização </a:t>
            </a:r>
          </a:p>
          <a:p>
            <a:pPr lvl="1"/>
            <a:r>
              <a:rPr lang="pt-BR" dirty="0" err="1" smtClean="0"/>
              <a:t>Binarização</a:t>
            </a:r>
            <a:endParaRPr lang="pt-BR" dirty="0" smtClean="0"/>
          </a:p>
          <a:p>
            <a:pPr lvl="1"/>
            <a:r>
              <a:rPr lang="pt-BR" dirty="0" smtClean="0"/>
              <a:t>Transformar atributos categóricos </a:t>
            </a:r>
          </a:p>
          <a:p>
            <a:pPr lvl="1"/>
            <a:r>
              <a:rPr lang="pt-BR" dirty="0" smtClean="0"/>
              <a:t>Lidas com valores ausentes</a:t>
            </a:r>
          </a:p>
          <a:p>
            <a:r>
              <a:rPr lang="pt-BR" dirty="0" smtClean="0"/>
              <a:t>Documentação </a:t>
            </a:r>
            <a:r>
              <a:rPr lang="pt-BR" dirty="0"/>
              <a:t>com </a:t>
            </a:r>
            <a:r>
              <a:rPr lang="pt-BR" dirty="0" smtClean="0"/>
              <a:t>tutoriais:</a:t>
            </a:r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</a:t>
            </a:r>
            <a:r>
              <a:rPr lang="pt-BR" dirty="0" smtClean="0">
                <a:hlinkClick r:id="rId2"/>
              </a:rPr>
              <a:t>http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scikit-learn.org/stable/documentation.html</a:t>
            </a:r>
            <a:r>
              <a:rPr lang="pt-BR" dirty="0" smtClean="0"/>
              <a:t> 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65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922" y="238288"/>
            <a:ext cx="1565564" cy="84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7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995907" y="1267371"/>
            <a:ext cx="10196093" cy="5590629"/>
          </a:xfrm>
          <a:prstGeom prst="rect">
            <a:avLst/>
          </a:prstGeom>
          <a:blipFill dpi="0" rotWithShape="1">
            <a:blip r:embed="rId2">
              <a:alphaModFix amt="7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793117"/>
          </a:xfrm>
        </p:spPr>
        <p:txBody>
          <a:bodyPr/>
          <a:lstStyle/>
          <a:p>
            <a:r>
              <a:rPr lang="pt-BR" dirty="0" smtClean="0"/>
              <a:t>Exemplo Prático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51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1395688"/>
            <a:ext cx="4962525" cy="51530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Prático – Dados de Frutas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67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0" y="1863435"/>
            <a:ext cx="5426588" cy="3345873"/>
          </a:xfrm>
          <a:prstGeom prst="rect">
            <a:avLst/>
          </a:prstGeom>
        </p:spPr>
      </p:pic>
      <p:sp>
        <p:nvSpPr>
          <p:cNvPr id="7" name="Chave Esquerda 6"/>
          <p:cNvSpPr/>
          <p:nvPr/>
        </p:nvSpPr>
        <p:spPr>
          <a:xfrm rot="5400000">
            <a:off x="9504727" y="-298385"/>
            <a:ext cx="391238" cy="3124200"/>
          </a:xfrm>
          <a:prstGeom prst="leftBrac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9700346" y="804897"/>
            <a:ext cx="12732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Atributos</a:t>
            </a:r>
            <a:endParaRPr lang="pt-BR" sz="1900" b="1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7321774" y="1395688"/>
            <a:ext cx="768927" cy="462943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6547060" y="983547"/>
            <a:ext cx="155336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Atributo Alvo</a:t>
            </a:r>
            <a:endParaRPr lang="pt-BR" sz="1900" b="1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054817" y="5807075"/>
            <a:ext cx="371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Link Notebook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64399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Cursos on-line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Python for Data Science</a:t>
            </a:r>
          </a:p>
          <a:p>
            <a:r>
              <a:rPr lang="en-US" u="sng" dirty="0">
                <a:hlinkClick r:id="rId2"/>
              </a:rPr>
              <a:t>https://courses.edx.org/courses/course-v1:UCSanDiegoX+DSE200x+1T2018/course/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Applied Machine Learning in Python</a:t>
            </a:r>
          </a:p>
          <a:p>
            <a:r>
              <a:rPr lang="en-US" u="sng" dirty="0">
                <a:hlinkClick r:id="rId3"/>
              </a:rPr>
              <a:t>https://www.coursera.org/learn/python-machine-learning/home/welcome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Applied Plotting, Charting &amp; Data Representation in Python</a:t>
            </a:r>
          </a:p>
          <a:p>
            <a:r>
              <a:rPr lang="en-US" u="sng" dirty="0">
                <a:hlinkClick r:id="rId4"/>
              </a:rPr>
              <a:t>https://www.coursera.org/learn/python-plotting/home/welcome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Python for Data Science and Machine Learning </a:t>
            </a:r>
            <a:r>
              <a:rPr lang="en-US" dirty="0" err="1"/>
              <a:t>Bootcamp</a:t>
            </a:r>
            <a:endParaRPr lang="en-US" dirty="0"/>
          </a:p>
          <a:p>
            <a:r>
              <a:rPr lang="en-US" u="sng" dirty="0">
                <a:hlinkClick r:id="rId5"/>
              </a:rPr>
              <a:t>https://www.udemy.com/python-for-data-science-and-machine-learning-bootcamp/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Machine Learning – Andrew Ng</a:t>
            </a:r>
          </a:p>
          <a:p>
            <a:r>
              <a:rPr lang="en-US" u="sng" dirty="0">
                <a:hlinkClick r:id="rId6"/>
              </a:rPr>
              <a:t>https://www.coursera.org/learn/machine-learning/home/welcome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Introduction to Data Science in Python by University of Michigan</a:t>
            </a:r>
          </a:p>
          <a:p>
            <a:r>
              <a:rPr lang="en-US" u="sng" dirty="0">
                <a:hlinkClick r:id="rId7"/>
              </a:rPr>
              <a:t>https://www.coursera.org/learn/python-data-analysis/home/welcome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813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Datasets</a:t>
            </a:r>
            <a:r>
              <a:rPr lang="pt-BR" dirty="0" smtClean="0"/>
              <a:t> Públicos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hlinkClick r:id="rId2"/>
              </a:rPr>
              <a:t>UCI </a:t>
            </a:r>
            <a:r>
              <a:rPr lang="pt-BR" dirty="0" err="1" smtClean="0">
                <a:hlinkClick r:id="rId2"/>
              </a:rPr>
              <a:t>Machine</a:t>
            </a:r>
            <a:r>
              <a:rPr lang="pt-BR" dirty="0" smtClean="0">
                <a:hlinkClick r:id="rId2"/>
              </a:rPr>
              <a:t> Learning </a:t>
            </a:r>
            <a:endParaRPr lang="pt-BR" dirty="0" smtClean="0"/>
          </a:p>
          <a:p>
            <a:r>
              <a:rPr lang="pt-BR" dirty="0" smtClean="0"/>
              <a:t>Dados do governo brasileiro:</a:t>
            </a:r>
          </a:p>
          <a:p>
            <a:pPr lvl="1"/>
            <a:r>
              <a:rPr lang="pt-BR" dirty="0">
                <a:hlinkClick r:id="rId3"/>
              </a:rPr>
              <a:t>http://datapoa.com.br</a:t>
            </a:r>
            <a:r>
              <a:rPr lang="pt-BR" dirty="0" smtClean="0">
                <a:hlinkClick r:id="rId3"/>
              </a:rPr>
              <a:t>/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>
                <a:hlinkClick r:id="rId4"/>
              </a:rPr>
              <a:t>http://</a:t>
            </a:r>
            <a:r>
              <a:rPr lang="pt-BR" dirty="0" smtClean="0">
                <a:hlinkClick r:id="rId4"/>
              </a:rPr>
              <a:t>www.portaltransparencia.gov.br/download-de-dados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>
                <a:hlinkClick r:id="rId5"/>
              </a:rPr>
              <a:t>https://dados.rs.gov.br</a:t>
            </a:r>
            <a:r>
              <a:rPr lang="pt-BR" dirty="0" smtClean="0">
                <a:hlinkClick r:id="rId5"/>
              </a:rPr>
              <a:t>/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 smtClean="0">
                <a:hlinkClick r:id="rId6"/>
              </a:rPr>
              <a:t>https://ssp.rs.gov.br/estatisticas</a:t>
            </a:r>
            <a:r>
              <a:rPr lang="pt-BR" dirty="0" smtClean="0"/>
              <a:t> </a:t>
            </a:r>
          </a:p>
          <a:p>
            <a:pPr lvl="1"/>
            <a:r>
              <a:rPr lang="pt-BR" dirty="0">
                <a:hlinkClick r:id="rId7"/>
              </a:rPr>
              <a:t>https://dadosabertos.camara.leg.br</a:t>
            </a:r>
            <a:r>
              <a:rPr lang="pt-BR" dirty="0" smtClean="0">
                <a:hlinkClick r:id="rId7"/>
              </a:rPr>
              <a:t>/</a:t>
            </a:r>
            <a:endParaRPr lang="pt-BR" dirty="0" smtClean="0"/>
          </a:p>
          <a:p>
            <a:pPr lvl="1"/>
            <a:r>
              <a:rPr lang="pt-BR" dirty="0" smtClean="0">
                <a:hlinkClick r:id="rId8"/>
              </a:rPr>
              <a:t>dadosabertos.cl.df.gov.br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>
                <a:hlinkClick r:id="rId9" action="ppaction://hlinkfile"/>
              </a:rPr>
              <a:t>dados.gov.br</a:t>
            </a:r>
            <a:endParaRPr lang="pt-BR" dirty="0"/>
          </a:p>
          <a:p>
            <a:pPr lvl="1"/>
            <a:r>
              <a:rPr lang="pt-BR" dirty="0">
                <a:hlinkClick r:id="rId10"/>
              </a:rPr>
              <a:t>dados.df.gov.br</a:t>
            </a:r>
            <a:endParaRPr lang="pt-BR" dirty="0"/>
          </a:p>
          <a:p>
            <a:pPr lvl="1"/>
            <a:r>
              <a:rPr lang="pt-BR" dirty="0">
                <a:hlinkClick r:id="rId11"/>
              </a:rPr>
              <a:t>https://</a:t>
            </a:r>
            <a:r>
              <a:rPr lang="pt-BR" dirty="0" smtClean="0">
                <a:hlinkClick r:id="rId11"/>
              </a:rPr>
              <a:t>brasil.io/home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>
                <a:hlinkClick r:id="rId12"/>
              </a:rPr>
              <a:t>patiodigital.prefeitura.sp.gov.br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57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Como define-se o sucesso de um experimento de Data Science?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0986372" cy="4916574"/>
          </a:xfrm>
        </p:spPr>
        <p:txBody>
          <a:bodyPr/>
          <a:lstStyle/>
          <a:p>
            <a:pPr algn="just"/>
            <a:r>
              <a:rPr lang="pt-BR" dirty="0" smtClean="0"/>
              <a:t>Conhecimento novo foi criado.</a:t>
            </a:r>
          </a:p>
          <a:p>
            <a:pPr algn="just"/>
            <a:r>
              <a:rPr lang="pt-BR" dirty="0" smtClean="0"/>
              <a:t>Decisões tomadas com base na saída o experimento.</a:t>
            </a:r>
          </a:p>
          <a:p>
            <a:pPr algn="just"/>
            <a:r>
              <a:rPr lang="pt-BR" dirty="0" smtClean="0"/>
              <a:t>Relatório</a:t>
            </a:r>
            <a:r>
              <a:rPr lang="pt-BR" dirty="0"/>
              <a:t> </a:t>
            </a:r>
            <a:r>
              <a:rPr lang="pt-BR" dirty="0" smtClean="0"/>
              <a:t>ou</a:t>
            </a:r>
            <a:r>
              <a:rPr lang="pt-BR" dirty="0" smtClean="0"/>
              <a:t> apresentação de impacto é criado.</a:t>
            </a:r>
          </a:p>
          <a:p>
            <a:pPr algn="just"/>
            <a:r>
              <a:rPr lang="pt-BR" dirty="0" smtClean="0"/>
              <a:t>Aprende-se se os dados são capazes ou não de responder à questão formulada.</a:t>
            </a:r>
            <a:endParaRPr lang="pt-BR" dirty="0" smtClean="0"/>
          </a:p>
          <a:p>
            <a:pPr lvl="1" algn="just"/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1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Livros Recomendados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780" y="1336169"/>
            <a:ext cx="2552700" cy="3324225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70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234" y="1288544"/>
            <a:ext cx="2581275" cy="33718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845" y="1336169"/>
            <a:ext cx="26289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1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61" t="4894" r="29802" b="3968"/>
          <a:stretch/>
        </p:blipFill>
        <p:spPr>
          <a:xfrm>
            <a:off x="8278373" y="2495003"/>
            <a:ext cx="3869515" cy="43372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0216" y="414838"/>
            <a:ext cx="8478984" cy="372853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b="1" dirty="0" smtClean="0">
                <a:latin typeface="Rockwell" panose="02060603020205020403" pitchFamily="18" charset="0"/>
              </a:rPr>
              <a:t>Workshop Introdução a Data </a:t>
            </a:r>
            <a:r>
              <a:rPr lang="pt-BR" dirty="0" smtClean="0">
                <a:latin typeface="Rockwell" panose="02060603020205020403" pitchFamily="18" charset="0"/>
              </a:rPr>
              <a:t>Science e </a:t>
            </a:r>
            <a:r>
              <a:rPr lang="pt-BR" b="1" dirty="0" smtClean="0">
                <a:latin typeface="Rockwell" panose="02060603020205020403" pitchFamily="18" charset="0"/>
              </a:rPr>
              <a:t>Machine Learning</a:t>
            </a:r>
            <a:endParaRPr lang="pt-BR" b="1" dirty="0">
              <a:latin typeface="Rockwell" panose="02060603020205020403" pitchFamily="18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60216" y="4858644"/>
            <a:ext cx="8070555" cy="1364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3300" b="0" dirty="0" smtClean="0">
                <a:latin typeface="Rockwell" panose="02060603020205020403" pitchFamily="18" charset="0"/>
              </a:rPr>
              <a:t>Graziele Mazuco</a:t>
            </a:r>
          </a:p>
          <a:p>
            <a:pPr>
              <a:lnSpc>
                <a:spcPct val="150000"/>
              </a:lnSpc>
            </a:pPr>
            <a:r>
              <a:rPr lang="pt-BR" sz="2500" b="0" dirty="0" smtClean="0">
                <a:latin typeface="Rockwell" panose="02060603020205020403" pitchFamily="18" charset="0"/>
              </a:rPr>
              <a:t>grazieles@dbserver.com.br</a:t>
            </a:r>
            <a:endParaRPr lang="pt-BR" sz="2500" b="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22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5671454" cy="4916574"/>
          </a:xfrm>
        </p:spPr>
        <p:txBody>
          <a:bodyPr/>
          <a:lstStyle/>
          <a:p>
            <a:pPr algn="just"/>
            <a:r>
              <a:rPr lang="pt-BR" b="1" dirty="0" smtClean="0"/>
              <a:t>Data Science </a:t>
            </a:r>
            <a:r>
              <a:rPr lang="pt-BR" dirty="0" smtClean="0"/>
              <a:t>é </a:t>
            </a:r>
            <a:r>
              <a:rPr lang="pt-BR" dirty="0" smtClean="0"/>
              <a:t>uma área de estudo que combina uma equipe interdisciplinar com um propósito de solução de um problema baseado em dados.</a:t>
            </a:r>
          </a:p>
          <a:p>
            <a:pPr lvl="1" algn="just"/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8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508" y="1081002"/>
            <a:ext cx="5258782" cy="545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045948" y="6348027"/>
            <a:ext cx="2743200" cy="365125"/>
          </a:xfrm>
        </p:spPr>
        <p:txBody>
          <a:bodyPr/>
          <a:lstStyle/>
          <a:p>
            <a:fld id="{471DC644-BC2E-4513-BF74-EBDD5DF7F3DC}" type="slidenum">
              <a:rPr lang="pt-BR" smtClean="0"/>
              <a:t>9</a:t>
            </a:fld>
            <a:endParaRPr lang="pt-BR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Qual a estrutura de um projeto de Data Science?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Pré-processados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641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28011</TotalTime>
  <Words>2037</Words>
  <Application>Microsoft Office PowerPoint</Application>
  <PresentationFormat>Widescreen</PresentationFormat>
  <Paragraphs>590</Paragraphs>
  <Slides>71</Slides>
  <Notes>19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Rockwell</vt:lpstr>
      <vt:lpstr>Tema do Office</vt:lpstr>
      <vt:lpstr>Bitmap Image</vt:lpstr>
      <vt:lpstr>Workshop Introdução a Data Science e Machine Learning</vt:lpstr>
      <vt:lpstr>Formação Acadêmica</vt:lpstr>
      <vt:lpstr>Agenda</vt:lpstr>
      <vt:lpstr>Por que estudar Data Science?</vt:lpstr>
      <vt:lpstr>Data Science</vt:lpstr>
      <vt:lpstr>Data Science</vt:lpstr>
      <vt:lpstr>Como define-se o sucesso de um experimento de Data Science?</vt:lpstr>
      <vt:lpstr>Introdução</vt:lpstr>
      <vt:lpstr>Apresentação do PowerPoint</vt:lpstr>
      <vt:lpstr>Apresentação do PowerPoint</vt:lpstr>
      <vt:lpstr>Coletar Dados</vt:lpstr>
      <vt:lpstr>Conjuntos de dados</vt:lpstr>
      <vt:lpstr>Python para Data Science</vt:lpstr>
      <vt:lpstr>Anaconda</vt:lpstr>
      <vt:lpstr>Jupyter Notebooks</vt:lpstr>
      <vt:lpstr>NumPy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Apresentação do PowerPoint</vt:lpstr>
      <vt:lpstr>Por que explorar os dados?</vt:lpstr>
      <vt:lpstr>Explorar os dados</vt:lpstr>
      <vt:lpstr>Explorar os dados</vt:lpstr>
      <vt:lpstr>Explorar os dados</vt:lpstr>
      <vt:lpstr>Descrever os dados</vt:lpstr>
      <vt:lpstr>Real-world data is messy!</vt:lpstr>
      <vt:lpstr>Como lidar com estes problemas?</vt:lpstr>
      <vt:lpstr>Em Resumo</vt:lpstr>
      <vt:lpstr>Apresentação do PowerPoint</vt:lpstr>
      <vt:lpstr>Data Wrangling (Pré-Processamento)</vt:lpstr>
      <vt:lpstr>Re-Escalar</vt:lpstr>
      <vt:lpstr>Transformar</vt:lpstr>
      <vt:lpstr>Conversão de Valores Categóricos</vt:lpstr>
      <vt:lpstr>Selecionar Características</vt:lpstr>
      <vt:lpstr>Resumindo...</vt:lpstr>
      <vt:lpstr>Apresentação do PowerPoint</vt:lpstr>
      <vt:lpstr>Apresentação do PowerPoint</vt:lpstr>
      <vt:lpstr>Machine Learning</vt:lpstr>
      <vt:lpstr>Construir o Modelo</vt:lpstr>
      <vt:lpstr>Criação do Modelo</vt:lpstr>
      <vt:lpstr>Paradigmas de Machine Learning</vt:lpstr>
      <vt:lpstr>Aprendizado Supervisionado</vt:lpstr>
      <vt:lpstr>K-Nearest Neighbors (K-NN)</vt:lpstr>
      <vt:lpstr>K-Nearest Neighbors (K-NN)</vt:lpstr>
      <vt:lpstr>K-Nearest Neighbors (K-NN)</vt:lpstr>
      <vt:lpstr>Aprendizado Supervisionado</vt:lpstr>
      <vt:lpstr>Aprendizado Não-Supervisionado</vt:lpstr>
      <vt:lpstr>Aprendizado Não-Supervisionado</vt:lpstr>
      <vt:lpstr>Avaliação do Modelo</vt:lpstr>
      <vt:lpstr>Avaliação do Modelo</vt:lpstr>
      <vt:lpstr>Resumo Algoritmos</vt:lpstr>
      <vt:lpstr>Apresentação do PowerPoint</vt:lpstr>
      <vt:lpstr>Como apresentar?</vt:lpstr>
      <vt:lpstr>Scikit-Learn</vt:lpstr>
      <vt:lpstr>Scikit-Learn</vt:lpstr>
      <vt:lpstr>Exemplo Prático</vt:lpstr>
      <vt:lpstr>Exemplo Prático – Dados de Frutas</vt:lpstr>
      <vt:lpstr>Cursos on-line</vt:lpstr>
      <vt:lpstr>Datasets Públicos</vt:lpstr>
      <vt:lpstr>Livros Recomendados</vt:lpstr>
      <vt:lpstr>Workshop Introdução a Data Science e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de IoT</dc:title>
  <dc:creator>Felipe Kuhne</dc:creator>
  <cp:lastModifiedBy>Graziele M. Mazuco dos Santos</cp:lastModifiedBy>
  <cp:revision>436</cp:revision>
  <cp:lastPrinted>2018-10-09T13:17:35Z</cp:lastPrinted>
  <dcterms:created xsi:type="dcterms:W3CDTF">2018-05-17T18:27:36Z</dcterms:created>
  <dcterms:modified xsi:type="dcterms:W3CDTF">2019-01-16T20:55:36Z</dcterms:modified>
</cp:coreProperties>
</file>